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Syne"/>
      <p:regular r:id="rId14"/>
    </p:embeddedFont>
    <p:embeddedFont>
      <p:font typeface="Syne"/>
      <p:regular r:id="rId15"/>
    </p:embeddedFont>
    <p:embeddedFont>
      <p:font typeface="Arimo"/>
      <p:regular r:id="rId16"/>
    </p:embeddedFont>
    <p:embeddedFont>
      <p:font typeface="Arimo"/>
      <p:regular r:id="rId17"/>
    </p:embeddedFont>
    <p:embeddedFont>
      <p:font typeface="Arimo"/>
      <p:regular r:id="rId18"/>
    </p:embeddedFont>
    <p:embeddedFont>
      <p:font typeface="Arimo"/>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A33">
              <a:alpha val="80000"/>
            </a:srgbClr>
          </a:solidFill>
          <a:ln/>
        </p:spPr>
      </p:sp>
      <p:sp>
        <p:nvSpPr>
          <p:cNvPr id="4" name="Text 1"/>
          <p:cNvSpPr/>
          <p:nvPr/>
        </p:nvSpPr>
        <p:spPr>
          <a:xfrm>
            <a:off x="837724" y="1925717"/>
            <a:ext cx="10361176"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Skill Demand Analysis Dashboard</a:t>
            </a:r>
            <a:endParaRPr lang="en-US" sz="4400" dirty="0"/>
          </a:p>
        </p:txBody>
      </p:sp>
      <p:sp>
        <p:nvSpPr>
          <p:cNvPr id="5" name="Text 2"/>
          <p:cNvSpPr/>
          <p:nvPr/>
        </p:nvSpPr>
        <p:spPr>
          <a:xfrm>
            <a:off x="837724" y="2988707"/>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8061FF"/>
                </a:solidFill>
                <a:latin typeface="Arimo" pitchFamily="34" charset="0"/>
                <a:ea typeface="Arimo" pitchFamily="34" charset="-122"/>
                <a:cs typeface="Arimo" pitchFamily="34" charset="-120"/>
              </a:rPr>
              <a:t>Python</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 </a:t>
            </a:r>
            <a:pPr algn="l" indent="0" marL="0">
              <a:lnSpc>
                <a:spcPts val="3000"/>
              </a:lnSpc>
              <a:buNone/>
            </a:pPr>
            <a:r>
              <a:rPr lang="en-US" sz="1850" dirty="0">
                <a:solidFill>
                  <a:srgbClr val="8061FF"/>
                </a:solidFill>
                <a:latin typeface="Arimo" pitchFamily="34" charset="0"/>
                <a:ea typeface="Arimo" pitchFamily="34" charset="-122"/>
                <a:cs typeface="Arimo" pitchFamily="34" charset="-120"/>
              </a:rPr>
              <a:t>SQL</a:t>
            </a:r>
            <a:pPr algn="l" indent="0" marL="0">
              <a:lnSpc>
                <a:spcPts val="3000"/>
              </a:lnSpc>
              <a:buNone/>
            </a:pPr>
            <a:r>
              <a:rPr lang="en-US" sz="1850" dirty="0">
                <a:solidFill>
                  <a:srgbClr val="D9E1FF"/>
                </a:solidFill>
                <a:latin typeface="Arimo" pitchFamily="34" charset="0"/>
                <a:ea typeface="Arimo" pitchFamily="34" charset="-122"/>
                <a:cs typeface="Arimo" pitchFamily="34" charset="-120"/>
              </a:rPr>
              <a:t> | </a:t>
            </a:r>
            <a:pPr algn="l" indent="0" marL="0">
              <a:lnSpc>
                <a:spcPts val="3000"/>
              </a:lnSpc>
              <a:buNone/>
            </a:pPr>
            <a:r>
              <a:rPr lang="en-US" sz="1850" dirty="0">
                <a:solidFill>
                  <a:srgbClr val="8061FF"/>
                </a:solidFill>
                <a:latin typeface="Arimo" pitchFamily="34" charset="0"/>
                <a:ea typeface="Arimo" pitchFamily="34" charset="-122"/>
                <a:cs typeface="Arimo" pitchFamily="34" charset="-120"/>
              </a:rPr>
              <a:t>Power BI</a:t>
            </a:r>
            <a:endParaRPr lang="en-US" sz="1850" dirty="0"/>
          </a:p>
        </p:txBody>
      </p:sp>
      <p:sp>
        <p:nvSpPr>
          <p:cNvPr id="6" name="Text 3"/>
          <p:cNvSpPr/>
          <p:nvPr/>
        </p:nvSpPr>
        <p:spPr>
          <a:xfrm>
            <a:off x="837724" y="3640931"/>
            <a:ext cx="12954952" cy="478631"/>
          </a:xfrm>
          <a:prstGeom prst="rect">
            <a:avLst/>
          </a:prstGeom>
          <a:noFill/>
          <a:ln/>
        </p:spPr>
        <p:txBody>
          <a:bodyPr wrap="none" lIns="0" tIns="0" rIns="0" bIns="0" rtlCol="0" anchor="t"/>
          <a:lstStyle/>
          <a:p>
            <a:pPr algn="l" indent="0" marL="0">
              <a:lnSpc>
                <a:spcPts val="3750"/>
              </a:lnSpc>
              <a:buNone/>
            </a:pPr>
            <a:r>
              <a:rPr lang="en-US" sz="2350" b="1" dirty="0">
                <a:solidFill>
                  <a:srgbClr val="D9E1FF"/>
                </a:solidFill>
                <a:latin typeface="Arimo" pitchFamily="34" charset="0"/>
                <a:ea typeface="Arimo" pitchFamily="34" charset="-122"/>
                <a:cs typeface="Arimo" pitchFamily="34" charset="-120"/>
              </a:rPr>
              <a:t>Fresher Job Market Analysis</a:t>
            </a:r>
            <a:endParaRPr lang="en-US" sz="2350" dirty="0"/>
          </a:p>
        </p:txBody>
      </p:sp>
      <p:sp>
        <p:nvSpPr>
          <p:cNvPr id="7" name="Text 4"/>
          <p:cNvSpPr/>
          <p:nvPr/>
        </p:nvSpPr>
        <p:spPr>
          <a:xfrm>
            <a:off x="837724" y="4388763"/>
            <a:ext cx="12954952" cy="1915120"/>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This document provides a comprehensive overview of the current job market for entry-level data professionals, focusing on the most in-demand technical skills. Utilizing a robust analysis of fresher job postings, we aim to equip aspiring data professionals with the knowledge needed for strategic career planning. Our insights are derived from real-world data, highlighting critical skills such as Python, SQL, and Power BI. This analysis is crucial for anyone looking to enter the dynamic field of data analytics, ensuring their skill development aligns with industry needs.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904" y="596265"/>
            <a:ext cx="11213663" cy="478274"/>
          </a:xfrm>
          <a:prstGeom prst="rect">
            <a:avLst/>
          </a:prstGeom>
          <a:noFill/>
          <a:ln/>
        </p:spPr>
        <p:txBody>
          <a:bodyPr wrap="none" lIns="0" tIns="0" rIns="0" bIns="0" rtlCol="0" anchor="t"/>
          <a:lstStyle/>
          <a:p>
            <a:pPr algn="l" indent="0" marL="0">
              <a:lnSpc>
                <a:spcPts val="3750"/>
              </a:lnSpc>
              <a:buNone/>
            </a:pPr>
            <a:r>
              <a:rPr lang="en-US" sz="3000" b="1" dirty="0">
                <a:solidFill>
                  <a:srgbClr val="FFFFFF"/>
                </a:solidFill>
                <a:latin typeface="Syne Bold" pitchFamily="34" charset="0"/>
                <a:ea typeface="Syne Bold" pitchFamily="34" charset="-122"/>
                <a:cs typeface="Syne Bold" pitchFamily="34" charset="-120"/>
              </a:rPr>
              <a:t>Problem Statement: Navigating the Job Market Maze</a:t>
            </a:r>
            <a:endParaRPr lang="en-US" sz="3000" dirty="0"/>
          </a:p>
        </p:txBody>
      </p:sp>
      <p:sp>
        <p:nvSpPr>
          <p:cNvPr id="3" name="Shape 1"/>
          <p:cNvSpPr/>
          <p:nvPr/>
        </p:nvSpPr>
        <p:spPr>
          <a:xfrm>
            <a:off x="758904" y="1399699"/>
            <a:ext cx="6474976" cy="5288161"/>
          </a:xfrm>
          <a:prstGeom prst="roundRect">
            <a:avLst>
              <a:gd name="adj" fmla="val 2075"/>
            </a:avLst>
          </a:prstGeom>
          <a:solidFill>
            <a:srgbClr val="0C0A33"/>
          </a:solidFill>
          <a:ln w="22860">
            <a:solidFill>
              <a:srgbClr val="44426B"/>
            </a:solidFill>
            <a:prstDash val="solid"/>
          </a:ln>
        </p:spPr>
      </p:sp>
      <p:sp>
        <p:nvSpPr>
          <p:cNvPr id="4" name="Shape 2"/>
          <p:cNvSpPr/>
          <p:nvPr/>
        </p:nvSpPr>
        <p:spPr>
          <a:xfrm>
            <a:off x="736044" y="1399699"/>
            <a:ext cx="91440" cy="5288161"/>
          </a:xfrm>
          <a:prstGeom prst="roundRect">
            <a:avLst>
              <a:gd name="adj" fmla="val 26679"/>
            </a:avLst>
          </a:prstGeom>
          <a:solidFill>
            <a:srgbClr val="8061FF"/>
          </a:solidFill>
          <a:ln/>
        </p:spPr>
      </p:sp>
      <p:sp>
        <p:nvSpPr>
          <p:cNvPr id="5" name="Text 3"/>
          <p:cNvSpPr/>
          <p:nvPr/>
        </p:nvSpPr>
        <p:spPr>
          <a:xfrm>
            <a:off x="1012865" y="1585079"/>
            <a:ext cx="2592110" cy="239078"/>
          </a:xfrm>
          <a:prstGeom prst="rect">
            <a:avLst/>
          </a:prstGeom>
          <a:noFill/>
          <a:ln/>
        </p:spPr>
        <p:txBody>
          <a:bodyPr wrap="none" lIns="0" tIns="0" rIns="0" bIns="0" rtlCol="0" anchor="t"/>
          <a:lstStyle/>
          <a:p>
            <a:pPr algn="l" indent="0" marL="0">
              <a:lnSpc>
                <a:spcPts val="1850"/>
              </a:lnSpc>
              <a:buNone/>
            </a:pPr>
            <a:r>
              <a:rPr lang="en-US" sz="1500" b="1" dirty="0">
                <a:solidFill>
                  <a:srgbClr val="D9E1FF"/>
                </a:solidFill>
                <a:latin typeface="Syne Bold" pitchFamily="34" charset="0"/>
                <a:ea typeface="Syne Bold" pitchFamily="34" charset="-122"/>
                <a:cs typeface="Syne Bold" pitchFamily="34" charset="-120"/>
              </a:rPr>
              <a:t>Random Skill Acquisition</a:t>
            </a:r>
            <a:endParaRPr lang="en-US" sz="1500" dirty="0"/>
          </a:p>
        </p:txBody>
      </p:sp>
      <p:sp>
        <p:nvSpPr>
          <p:cNvPr id="6" name="Text 4"/>
          <p:cNvSpPr/>
          <p:nvPr/>
        </p:nvSpPr>
        <p:spPr>
          <a:xfrm>
            <a:off x="1012865" y="1921669"/>
            <a:ext cx="6035635" cy="1300758"/>
          </a:xfrm>
          <a:prstGeom prst="rect">
            <a:avLst/>
          </a:prstGeom>
          <a:noFill/>
          <a:ln/>
        </p:spPr>
        <p:txBody>
          <a:bodyPr wrap="square" lIns="0" tIns="0" rIns="0" bIns="0" rtlCol="0" anchor="t"/>
          <a:lstStyle/>
          <a:p>
            <a:pPr algn="l" indent="0" marL="0">
              <a:lnSpc>
                <a:spcPts val="2000"/>
              </a:lnSpc>
              <a:buNone/>
            </a:pPr>
            <a:r>
              <a:rPr lang="en-US" sz="1250" dirty="0">
                <a:solidFill>
                  <a:srgbClr val="D9E1FF"/>
                </a:solidFill>
                <a:latin typeface="Arimo" pitchFamily="34" charset="0"/>
                <a:ea typeface="Arimo" pitchFamily="34" charset="-122"/>
                <a:cs typeface="Arimo" pitchFamily="34" charset="-120"/>
              </a:rPr>
              <a:t>Many entry-level job seekers and early-career data professionals often engage in random skill acquisition, learning technologies and methodologies without a clear understanding of their relevance or demand in the current job market. This undirected learning can lead to wasted effort and a skills gap when applying for positions.</a:t>
            </a:r>
            <a:endParaRPr lang="en-US" sz="1250" dirty="0"/>
          </a:p>
        </p:txBody>
      </p:sp>
      <p:pic>
        <p:nvPicPr>
          <p:cNvPr id="7" name="Image 0" descr="preencoded.png">    </p:cNvPr>
          <p:cNvPicPr>
            <a:picLocks noChangeAspect="1"/>
          </p:cNvPicPr>
          <p:nvPr/>
        </p:nvPicPr>
        <p:blipFill>
          <a:blip r:embed="rId1"/>
          <a:stretch>
            <a:fillRect/>
          </a:stretch>
        </p:blipFill>
        <p:spPr>
          <a:xfrm>
            <a:off x="1012865" y="3405307"/>
            <a:ext cx="4526637" cy="3097173"/>
          </a:xfrm>
          <a:prstGeom prst="rect">
            <a:avLst/>
          </a:prstGeom>
        </p:spPr>
      </p:pic>
      <p:sp>
        <p:nvSpPr>
          <p:cNvPr id="8" name="Shape 5"/>
          <p:cNvSpPr/>
          <p:nvPr/>
        </p:nvSpPr>
        <p:spPr>
          <a:xfrm>
            <a:off x="7396401" y="1399699"/>
            <a:ext cx="6475095" cy="5288161"/>
          </a:xfrm>
          <a:prstGeom prst="roundRect">
            <a:avLst>
              <a:gd name="adj" fmla="val 2075"/>
            </a:avLst>
          </a:prstGeom>
          <a:solidFill>
            <a:srgbClr val="0C0A33"/>
          </a:solidFill>
          <a:ln w="22860">
            <a:solidFill>
              <a:srgbClr val="44426B"/>
            </a:solidFill>
            <a:prstDash val="solid"/>
          </a:ln>
        </p:spPr>
      </p:sp>
      <p:sp>
        <p:nvSpPr>
          <p:cNvPr id="9" name="Shape 6"/>
          <p:cNvSpPr/>
          <p:nvPr/>
        </p:nvSpPr>
        <p:spPr>
          <a:xfrm>
            <a:off x="7373541" y="1399699"/>
            <a:ext cx="91440" cy="5288161"/>
          </a:xfrm>
          <a:prstGeom prst="roundRect">
            <a:avLst>
              <a:gd name="adj" fmla="val 26679"/>
            </a:avLst>
          </a:prstGeom>
          <a:solidFill>
            <a:srgbClr val="8061FF"/>
          </a:solidFill>
          <a:ln/>
        </p:spPr>
      </p:sp>
      <p:sp>
        <p:nvSpPr>
          <p:cNvPr id="10" name="Text 7"/>
          <p:cNvSpPr/>
          <p:nvPr/>
        </p:nvSpPr>
        <p:spPr>
          <a:xfrm>
            <a:off x="7650361" y="1585079"/>
            <a:ext cx="2331958" cy="239078"/>
          </a:xfrm>
          <a:prstGeom prst="rect">
            <a:avLst/>
          </a:prstGeom>
          <a:noFill/>
          <a:ln/>
        </p:spPr>
        <p:txBody>
          <a:bodyPr wrap="none" lIns="0" tIns="0" rIns="0" bIns="0" rtlCol="0" anchor="t"/>
          <a:lstStyle/>
          <a:p>
            <a:pPr algn="l" indent="0" marL="0">
              <a:lnSpc>
                <a:spcPts val="1850"/>
              </a:lnSpc>
              <a:buNone/>
            </a:pPr>
            <a:r>
              <a:rPr lang="en-US" sz="1500" b="1" dirty="0">
                <a:solidFill>
                  <a:srgbClr val="D9E1FF"/>
                </a:solidFill>
                <a:latin typeface="Syne Bold" pitchFamily="34" charset="0"/>
                <a:ea typeface="Syne Bold" pitchFamily="34" charset="-122"/>
                <a:cs typeface="Syne Bold" pitchFamily="34" charset="-120"/>
              </a:rPr>
              <a:t>Lack of Market Insight</a:t>
            </a:r>
            <a:endParaRPr lang="en-US" sz="1500" dirty="0"/>
          </a:p>
        </p:txBody>
      </p:sp>
      <p:sp>
        <p:nvSpPr>
          <p:cNvPr id="11" name="Text 8"/>
          <p:cNvSpPr/>
          <p:nvPr/>
        </p:nvSpPr>
        <p:spPr>
          <a:xfrm>
            <a:off x="7650361" y="1921669"/>
            <a:ext cx="6035754" cy="1040606"/>
          </a:xfrm>
          <a:prstGeom prst="rect">
            <a:avLst/>
          </a:prstGeom>
          <a:noFill/>
          <a:ln/>
        </p:spPr>
        <p:txBody>
          <a:bodyPr wrap="square" lIns="0" tIns="0" rIns="0" bIns="0" rtlCol="0" anchor="t"/>
          <a:lstStyle/>
          <a:p>
            <a:pPr algn="l" indent="0" marL="0">
              <a:lnSpc>
                <a:spcPts val="2000"/>
              </a:lnSpc>
              <a:buNone/>
            </a:pPr>
            <a:r>
              <a:rPr lang="en-US" sz="1250" dirty="0">
                <a:solidFill>
                  <a:srgbClr val="D9E1FF"/>
                </a:solidFill>
                <a:latin typeface="Arimo" pitchFamily="34" charset="0"/>
                <a:ea typeface="Arimo" pitchFamily="34" charset="-122"/>
                <a:cs typeface="Arimo" pitchFamily="34" charset="-120"/>
              </a:rPr>
              <a:t>A significant challenge for freshers is the lack of accessible, data-driven insights into what employers truly seek. Without this crucial information, candidates may focus on less relevant skills, overlooking high-demand competencies that could significantly boost their employability and career prospects.</a:t>
            </a:r>
            <a:endParaRPr lang="en-US" sz="1250" dirty="0"/>
          </a:p>
        </p:txBody>
      </p:sp>
      <p:pic>
        <p:nvPicPr>
          <p:cNvPr id="12" name="Image 1" descr="preencoded.png">    </p:cNvPr>
          <p:cNvPicPr>
            <a:picLocks noChangeAspect="1"/>
          </p:cNvPicPr>
          <p:nvPr/>
        </p:nvPicPr>
        <p:blipFill>
          <a:blip r:embed="rId2"/>
          <a:stretch>
            <a:fillRect/>
          </a:stretch>
        </p:blipFill>
        <p:spPr>
          <a:xfrm>
            <a:off x="7650361" y="3145155"/>
            <a:ext cx="4526756" cy="3097173"/>
          </a:xfrm>
          <a:prstGeom prst="rect">
            <a:avLst/>
          </a:prstGeom>
        </p:spPr>
      </p:pic>
      <p:sp>
        <p:nvSpPr>
          <p:cNvPr id="13" name="Text 9"/>
          <p:cNvSpPr/>
          <p:nvPr/>
        </p:nvSpPr>
        <p:spPr>
          <a:xfrm>
            <a:off x="758904" y="6870740"/>
            <a:ext cx="13112591" cy="780455"/>
          </a:xfrm>
          <a:prstGeom prst="rect">
            <a:avLst/>
          </a:prstGeom>
          <a:noFill/>
          <a:ln/>
        </p:spPr>
        <p:txBody>
          <a:bodyPr wrap="square" lIns="0" tIns="0" rIns="0" bIns="0" rtlCol="0" anchor="t"/>
          <a:lstStyle/>
          <a:p>
            <a:pPr algn="l" indent="0" marL="0">
              <a:lnSpc>
                <a:spcPts val="2000"/>
              </a:lnSpc>
              <a:buNone/>
            </a:pPr>
            <a:r>
              <a:rPr lang="en-US" sz="1250" dirty="0">
                <a:solidFill>
                  <a:srgbClr val="D9E1FF"/>
                </a:solidFill>
                <a:latin typeface="Arimo" pitchFamily="34" charset="0"/>
                <a:ea typeface="Arimo" pitchFamily="34" charset="-122"/>
                <a:cs typeface="Arimo" pitchFamily="34" charset="-120"/>
              </a:rPr>
              <a:t>This project directly addresses these issues by providing a clear, evidence-based roadmap for skill development. By analyzing thousands of job postings, we identify the core technical skills that are consistently requested by employers, enabling a more targeted and effective learning strategy. Our goal is to transform the job search from a guessing game into a strategic pursuit.</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696635"/>
            <a:ext cx="8271153"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Syne Bold" pitchFamily="34" charset="0"/>
                <a:ea typeface="Syne Bold" pitchFamily="34" charset="-122"/>
                <a:cs typeface="Syne Bold" pitchFamily="34" charset="-120"/>
              </a:rPr>
              <a:t>Dataset &amp; Tools: Powering the Analysis</a:t>
            </a:r>
            <a:endParaRPr lang="en-US" sz="3100" dirty="0"/>
          </a:p>
        </p:txBody>
      </p:sp>
      <p:sp>
        <p:nvSpPr>
          <p:cNvPr id="3" name="Text 1"/>
          <p:cNvSpPr/>
          <p:nvPr/>
        </p:nvSpPr>
        <p:spPr>
          <a:xfrm>
            <a:off x="837724" y="1524357"/>
            <a:ext cx="12954952" cy="536019"/>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To ensure our analysis is accurate and reflective of the current market, we meticulously selected our dataset and tools. This combination allows for robust data cleaning, in-depth analysis, and intuitive visualization, providing actionable insights for freshers.</a:t>
            </a:r>
            <a:endParaRPr lang="en-US" sz="1300" dirty="0"/>
          </a:p>
        </p:txBody>
      </p:sp>
      <p:sp>
        <p:nvSpPr>
          <p:cNvPr id="4" name="Shape 2"/>
          <p:cNvSpPr/>
          <p:nvPr/>
        </p:nvSpPr>
        <p:spPr>
          <a:xfrm>
            <a:off x="837724" y="2248853"/>
            <a:ext cx="6393656" cy="2692241"/>
          </a:xfrm>
          <a:prstGeom prst="roundRect">
            <a:avLst>
              <a:gd name="adj" fmla="val 934"/>
            </a:avLst>
          </a:prstGeom>
          <a:solidFill>
            <a:srgbClr val="2B2952"/>
          </a:solidFill>
          <a:ln/>
        </p:spPr>
      </p:sp>
      <p:sp>
        <p:nvSpPr>
          <p:cNvPr id="5" name="Shape 3"/>
          <p:cNvSpPr/>
          <p:nvPr/>
        </p:nvSpPr>
        <p:spPr>
          <a:xfrm>
            <a:off x="1005245" y="2416373"/>
            <a:ext cx="502682" cy="502682"/>
          </a:xfrm>
          <a:prstGeom prst="roundRect">
            <a:avLst>
              <a:gd name="adj" fmla="val 18188608"/>
            </a:avLst>
          </a:prstGeom>
          <a:solidFill>
            <a:srgbClr val="8061FF"/>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43476" y="2554605"/>
            <a:ext cx="226100" cy="226100"/>
          </a:xfrm>
          <a:prstGeom prst="rect">
            <a:avLst/>
          </a:prstGeom>
        </p:spPr>
      </p:pic>
      <p:sp>
        <p:nvSpPr>
          <p:cNvPr id="7" name="Text 4"/>
          <p:cNvSpPr/>
          <p:nvPr/>
        </p:nvSpPr>
        <p:spPr>
          <a:xfrm>
            <a:off x="1005245" y="3086576"/>
            <a:ext cx="4810839" cy="246459"/>
          </a:xfrm>
          <a:prstGeom prst="rect">
            <a:avLst/>
          </a:prstGeom>
          <a:noFill/>
          <a:ln/>
        </p:spPr>
        <p:txBody>
          <a:bodyPr wrap="none" lIns="0" tIns="0" rIns="0" bIns="0" rtlCol="0" anchor="t"/>
          <a:lstStyle/>
          <a:p>
            <a:pPr algn="l" indent="0" marL="0">
              <a:lnSpc>
                <a:spcPts val="1900"/>
              </a:lnSpc>
              <a:buNone/>
            </a:pPr>
            <a:r>
              <a:rPr lang="en-US" sz="1550" b="1" dirty="0">
                <a:solidFill>
                  <a:srgbClr val="D9E1FF"/>
                </a:solidFill>
                <a:latin typeface="Syne Bold" pitchFamily="34" charset="0"/>
                <a:ea typeface="Syne Bold" pitchFamily="34" charset="-122"/>
                <a:cs typeface="Syne Bold" pitchFamily="34" charset="-120"/>
              </a:rPr>
              <a:t>Dataset: Fresher / Data Analyst Job Postings</a:t>
            </a:r>
            <a:endParaRPr lang="en-US" sz="1550" dirty="0"/>
          </a:p>
        </p:txBody>
      </p:sp>
      <p:sp>
        <p:nvSpPr>
          <p:cNvPr id="8" name="Text 5"/>
          <p:cNvSpPr/>
          <p:nvPr/>
        </p:nvSpPr>
        <p:spPr>
          <a:xfrm>
            <a:off x="1005245" y="3433524"/>
            <a:ext cx="6058614" cy="1340048"/>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Our foundation is a comprehensive dataset comprising recent job postings specifically for fresher and entry-level Data Analyst roles. This dataset is continuously updated to reflect the dynamic nature of the job market, ensuring the relevance of our findings. It includes job descriptions, required qualifications, and specified technical skills from various platforms.</a:t>
            </a:r>
            <a:endParaRPr lang="en-US" sz="1300" dirty="0"/>
          </a:p>
        </p:txBody>
      </p:sp>
      <p:sp>
        <p:nvSpPr>
          <p:cNvPr id="9" name="Shape 6"/>
          <p:cNvSpPr/>
          <p:nvPr/>
        </p:nvSpPr>
        <p:spPr>
          <a:xfrm>
            <a:off x="7398901" y="2248853"/>
            <a:ext cx="6393775" cy="2692241"/>
          </a:xfrm>
          <a:prstGeom prst="roundRect">
            <a:avLst>
              <a:gd name="adj" fmla="val 934"/>
            </a:avLst>
          </a:prstGeom>
          <a:solidFill>
            <a:srgbClr val="2B2952"/>
          </a:solidFill>
          <a:ln/>
        </p:spPr>
      </p:sp>
      <p:sp>
        <p:nvSpPr>
          <p:cNvPr id="10" name="Shape 7"/>
          <p:cNvSpPr/>
          <p:nvPr/>
        </p:nvSpPr>
        <p:spPr>
          <a:xfrm>
            <a:off x="7566422" y="2416373"/>
            <a:ext cx="502682" cy="502682"/>
          </a:xfrm>
          <a:prstGeom prst="roundRect">
            <a:avLst>
              <a:gd name="adj" fmla="val 18188608"/>
            </a:avLst>
          </a:prstGeom>
          <a:solidFill>
            <a:srgbClr val="8061FF"/>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4653" y="2554605"/>
            <a:ext cx="226100" cy="226100"/>
          </a:xfrm>
          <a:prstGeom prst="rect">
            <a:avLst/>
          </a:prstGeom>
        </p:spPr>
      </p:pic>
      <p:sp>
        <p:nvSpPr>
          <p:cNvPr id="12" name="Text 8"/>
          <p:cNvSpPr/>
          <p:nvPr/>
        </p:nvSpPr>
        <p:spPr>
          <a:xfrm>
            <a:off x="7566422" y="3086576"/>
            <a:ext cx="3074789" cy="246459"/>
          </a:xfrm>
          <a:prstGeom prst="rect">
            <a:avLst/>
          </a:prstGeom>
          <a:noFill/>
          <a:ln/>
        </p:spPr>
        <p:txBody>
          <a:bodyPr wrap="none" lIns="0" tIns="0" rIns="0" bIns="0" rtlCol="0" anchor="t"/>
          <a:lstStyle/>
          <a:p>
            <a:pPr algn="l" indent="0" marL="0">
              <a:lnSpc>
                <a:spcPts val="1900"/>
              </a:lnSpc>
              <a:buNone/>
            </a:pPr>
            <a:r>
              <a:rPr lang="en-US" sz="1550" b="1" dirty="0">
                <a:solidFill>
                  <a:srgbClr val="D9E1FF"/>
                </a:solidFill>
                <a:latin typeface="Syne Bold" pitchFamily="34" charset="0"/>
                <a:ea typeface="Syne Bold" pitchFamily="34" charset="-122"/>
                <a:cs typeface="Syne Bold" pitchFamily="34" charset="-120"/>
              </a:rPr>
              <a:t>Tool: Python (Data Cleaning)</a:t>
            </a:r>
            <a:endParaRPr lang="en-US" sz="1550" dirty="0"/>
          </a:p>
        </p:txBody>
      </p:sp>
      <p:sp>
        <p:nvSpPr>
          <p:cNvPr id="13" name="Text 9"/>
          <p:cNvSpPr/>
          <p:nvPr/>
        </p:nvSpPr>
        <p:spPr>
          <a:xfrm>
            <a:off x="7566422" y="3433524"/>
            <a:ext cx="6058733" cy="1072039"/>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Python, with its powerful libraries like Pandas and NLTK, was instrumental in cleaning and preprocessing the raw job posting data. This involved removing duplicates, standardizing skill names, extracting key information, and handling missing values, ensuring the data's integrity for analysis.</a:t>
            </a:r>
            <a:endParaRPr lang="en-US" sz="1300" dirty="0"/>
          </a:p>
        </p:txBody>
      </p:sp>
      <p:sp>
        <p:nvSpPr>
          <p:cNvPr id="14" name="Shape 10"/>
          <p:cNvSpPr/>
          <p:nvPr/>
        </p:nvSpPr>
        <p:spPr>
          <a:xfrm>
            <a:off x="837724" y="5108615"/>
            <a:ext cx="6393656" cy="2424232"/>
          </a:xfrm>
          <a:prstGeom prst="roundRect">
            <a:avLst>
              <a:gd name="adj" fmla="val 1037"/>
            </a:avLst>
          </a:prstGeom>
          <a:solidFill>
            <a:srgbClr val="2B2952"/>
          </a:solidFill>
          <a:ln/>
        </p:spPr>
      </p:sp>
      <p:sp>
        <p:nvSpPr>
          <p:cNvPr id="15" name="Shape 11"/>
          <p:cNvSpPr/>
          <p:nvPr/>
        </p:nvSpPr>
        <p:spPr>
          <a:xfrm>
            <a:off x="1005245" y="5276136"/>
            <a:ext cx="502682" cy="502682"/>
          </a:xfrm>
          <a:prstGeom prst="roundRect">
            <a:avLst>
              <a:gd name="adj" fmla="val 18188608"/>
            </a:avLst>
          </a:prstGeom>
          <a:solidFill>
            <a:srgbClr val="8061FF"/>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3476" y="5414367"/>
            <a:ext cx="226100" cy="226100"/>
          </a:xfrm>
          <a:prstGeom prst="rect">
            <a:avLst/>
          </a:prstGeom>
        </p:spPr>
      </p:pic>
      <p:sp>
        <p:nvSpPr>
          <p:cNvPr id="17" name="Text 12"/>
          <p:cNvSpPr/>
          <p:nvPr/>
        </p:nvSpPr>
        <p:spPr>
          <a:xfrm>
            <a:off x="1005245" y="5946338"/>
            <a:ext cx="2082879" cy="246459"/>
          </a:xfrm>
          <a:prstGeom prst="rect">
            <a:avLst/>
          </a:prstGeom>
          <a:noFill/>
          <a:ln/>
        </p:spPr>
        <p:txBody>
          <a:bodyPr wrap="none" lIns="0" tIns="0" rIns="0" bIns="0" rtlCol="0" anchor="t"/>
          <a:lstStyle/>
          <a:p>
            <a:pPr algn="l" indent="0" marL="0">
              <a:lnSpc>
                <a:spcPts val="1900"/>
              </a:lnSpc>
              <a:buNone/>
            </a:pPr>
            <a:r>
              <a:rPr lang="en-US" sz="1550" b="1" dirty="0">
                <a:solidFill>
                  <a:srgbClr val="D9E1FF"/>
                </a:solidFill>
                <a:latin typeface="Syne Bold" pitchFamily="34" charset="0"/>
                <a:ea typeface="Syne Bold" pitchFamily="34" charset="-122"/>
                <a:cs typeface="Syne Bold" pitchFamily="34" charset="-120"/>
              </a:rPr>
              <a:t>Tool: SQL (Analysis)</a:t>
            </a:r>
            <a:endParaRPr lang="en-US" sz="1550" dirty="0"/>
          </a:p>
        </p:txBody>
      </p:sp>
      <p:sp>
        <p:nvSpPr>
          <p:cNvPr id="18" name="Text 13"/>
          <p:cNvSpPr/>
          <p:nvPr/>
        </p:nvSpPr>
        <p:spPr>
          <a:xfrm>
            <a:off x="1005245" y="6293287"/>
            <a:ext cx="6058614" cy="1072039"/>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SQL was used for complex querying and structuring the cleaned data to extract meaningful insights. We leveraged SQL to count skill frequencies, identify skill combinations, and analyze trends, forming the backbone of our demand analysis. Its efficiency in handling relational data was critical.</a:t>
            </a:r>
            <a:endParaRPr lang="en-US" sz="1300" dirty="0"/>
          </a:p>
        </p:txBody>
      </p:sp>
      <p:sp>
        <p:nvSpPr>
          <p:cNvPr id="19" name="Shape 14"/>
          <p:cNvSpPr/>
          <p:nvPr/>
        </p:nvSpPr>
        <p:spPr>
          <a:xfrm>
            <a:off x="7398901" y="5108615"/>
            <a:ext cx="6393775" cy="2424232"/>
          </a:xfrm>
          <a:prstGeom prst="roundRect">
            <a:avLst>
              <a:gd name="adj" fmla="val 1037"/>
            </a:avLst>
          </a:prstGeom>
          <a:solidFill>
            <a:srgbClr val="2B2952"/>
          </a:solidFill>
          <a:ln/>
        </p:spPr>
      </p:sp>
      <p:sp>
        <p:nvSpPr>
          <p:cNvPr id="20" name="Shape 15"/>
          <p:cNvSpPr/>
          <p:nvPr/>
        </p:nvSpPr>
        <p:spPr>
          <a:xfrm>
            <a:off x="7566422" y="5276136"/>
            <a:ext cx="502682" cy="502682"/>
          </a:xfrm>
          <a:prstGeom prst="roundRect">
            <a:avLst>
              <a:gd name="adj" fmla="val 18188608"/>
            </a:avLst>
          </a:prstGeom>
          <a:solidFill>
            <a:srgbClr val="8061FF"/>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4653" y="5414367"/>
            <a:ext cx="226100" cy="226100"/>
          </a:xfrm>
          <a:prstGeom prst="rect">
            <a:avLst/>
          </a:prstGeom>
        </p:spPr>
      </p:pic>
      <p:sp>
        <p:nvSpPr>
          <p:cNvPr id="22" name="Text 16"/>
          <p:cNvSpPr/>
          <p:nvPr/>
        </p:nvSpPr>
        <p:spPr>
          <a:xfrm>
            <a:off x="7566422" y="5946338"/>
            <a:ext cx="2915960" cy="246459"/>
          </a:xfrm>
          <a:prstGeom prst="rect">
            <a:avLst/>
          </a:prstGeom>
          <a:noFill/>
          <a:ln/>
        </p:spPr>
        <p:txBody>
          <a:bodyPr wrap="none" lIns="0" tIns="0" rIns="0" bIns="0" rtlCol="0" anchor="t"/>
          <a:lstStyle/>
          <a:p>
            <a:pPr algn="l" indent="0" marL="0">
              <a:lnSpc>
                <a:spcPts val="1900"/>
              </a:lnSpc>
              <a:buNone/>
            </a:pPr>
            <a:r>
              <a:rPr lang="en-US" sz="1550" b="1" dirty="0">
                <a:solidFill>
                  <a:srgbClr val="D9E1FF"/>
                </a:solidFill>
                <a:latin typeface="Syne Bold" pitchFamily="34" charset="0"/>
                <a:ea typeface="Syne Bold" pitchFamily="34" charset="-122"/>
                <a:cs typeface="Syne Bold" pitchFamily="34" charset="-120"/>
              </a:rPr>
              <a:t>Tool: Power BI (Dashboard)</a:t>
            </a:r>
            <a:endParaRPr lang="en-US" sz="1550" dirty="0"/>
          </a:p>
        </p:txBody>
      </p:sp>
      <p:sp>
        <p:nvSpPr>
          <p:cNvPr id="23" name="Text 17"/>
          <p:cNvSpPr/>
          <p:nvPr/>
        </p:nvSpPr>
        <p:spPr>
          <a:xfrm>
            <a:off x="7566422" y="6293287"/>
            <a:ext cx="6058733" cy="1072039"/>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Power BI was chosen for its strong visualization capabilities, allowing us to create an interactive and user-friendly dashboard. It transforms complex data into accessible charts and graphs, enabling freshers to easily explore skill demands, salary comparisons, and other vital metrics at a glance.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881896"/>
            <a:ext cx="12162115" cy="598408"/>
          </a:xfrm>
          <a:prstGeom prst="rect">
            <a:avLst/>
          </a:prstGeom>
          <a:noFill/>
          <a:ln/>
        </p:spPr>
        <p:txBody>
          <a:bodyPr wrap="none" lIns="0" tIns="0" rIns="0" bIns="0" rtlCol="0" anchor="t"/>
          <a:lstStyle/>
          <a:p>
            <a:pPr algn="l" indent="0" marL="0">
              <a:lnSpc>
                <a:spcPts val="4700"/>
              </a:lnSpc>
              <a:buNone/>
            </a:pPr>
            <a:r>
              <a:rPr lang="en-US" sz="3750" b="1" dirty="0">
                <a:solidFill>
                  <a:srgbClr val="FFFFFF"/>
                </a:solidFill>
                <a:latin typeface="Syne Bold" pitchFamily="34" charset="0"/>
                <a:ea typeface="Syne Bold" pitchFamily="34" charset="-122"/>
                <a:cs typeface="Syne Bold" pitchFamily="34" charset="-120"/>
              </a:rPr>
              <a:t>Key Metrics (KPIs): Measuring Market Demand</a:t>
            </a:r>
            <a:endParaRPr lang="en-US" sz="3750" dirty="0"/>
          </a:p>
        </p:txBody>
      </p:sp>
      <p:sp>
        <p:nvSpPr>
          <p:cNvPr id="3" name="Text 1"/>
          <p:cNvSpPr/>
          <p:nvPr/>
        </p:nvSpPr>
        <p:spPr>
          <a:xfrm>
            <a:off x="837724" y="1887141"/>
            <a:ext cx="12954952" cy="651034"/>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Arimo" pitchFamily="34" charset="0"/>
                <a:ea typeface="Arimo" pitchFamily="34" charset="-122"/>
                <a:cs typeface="Arimo" pitchFamily="34" charset="-120"/>
              </a:rPr>
              <a:t>Our analysis focuses on several key performance indicators (KPIs) to provide a clear and actionable understanding of the fresher job market. These metrics are designed to help you quickly grasp the most critical aspects of skill demand.</a:t>
            </a:r>
            <a:endParaRPr lang="en-US" sz="1600" dirty="0"/>
          </a:p>
        </p:txBody>
      </p:sp>
      <p:sp>
        <p:nvSpPr>
          <p:cNvPr id="4" name="Text 2"/>
          <p:cNvSpPr/>
          <p:nvPr/>
        </p:nvSpPr>
        <p:spPr>
          <a:xfrm>
            <a:off x="837724" y="2868692"/>
            <a:ext cx="3048000" cy="671393"/>
          </a:xfrm>
          <a:prstGeom prst="rect">
            <a:avLst/>
          </a:prstGeom>
          <a:noFill/>
          <a:ln/>
        </p:spPr>
        <p:txBody>
          <a:bodyPr wrap="none" lIns="0" tIns="0" rIns="0" bIns="0" rtlCol="0" anchor="t"/>
          <a:lstStyle/>
          <a:p>
            <a:pPr algn="ctr" indent="0" marL="0">
              <a:lnSpc>
                <a:spcPts val="5250"/>
              </a:lnSpc>
              <a:buNone/>
            </a:pPr>
            <a:r>
              <a:rPr lang="en-US" sz="5250" b="1" dirty="0">
                <a:solidFill>
                  <a:srgbClr val="D9E1FF"/>
                </a:solidFill>
                <a:latin typeface="Syne Bold" pitchFamily="34" charset="0"/>
                <a:ea typeface="Syne Bold" pitchFamily="34" charset="-122"/>
                <a:cs typeface="Syne Bold" pitchFamily="34" charset="-120"/>
              </a:rPr>
              <a:t>15K+</a:t>
            </a:r>
            <a:endParaRPr lang="en-US" sz="5250" dirty="0"/>
          </a:p>
        </p:txBody>
      </p:sp>
      <p:sp>
        <p:nvSpPr>
          <p:cNvPr id="5" name="Text 3"/>
          <p:cNvSpPr/>
          <p:nvPr/>
        </p:nvSpPr>
        <p:spPr>
          <a:xfrm>
            <a:off x="837724" y="3794284"/>
            <a:ext cx="3048000" cy="598408"/>
          </a:xfrm>
          <a:prstGeom prst="rect">
            <a:avLst/>
          </a:prstGeom>
          <a:noFill/>
          <a:ln/>
        </p:spPr>
        <p:txBody>
          <a:bodyPr wrap="square" lIns="0" tIns="0" rIns="0" bIns="0" rtlCol="0" anchor="t"/>
          <a:lstStyle/>
          <a:p>
            <a:pPr algn="ctr"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Total Job Postings Analyzed</a:t>
            </a:r>
            <a:endParaRPr lang="en-US" sz="1850" dirty="0"/>
          </a:p>
        </p:txBody>
      </p:sp>
      <p:sp>
        <p:nvSpPr>
          <p:cNvPr id="6" name="Text 4"/>
          <p:cNvSpPr/>
          <p:nvPr/>
        </p:nvSpPr>
        <p:spPr>
          <a:xfrm>
            <a:off x="837724" y="4514731"/>
            <a:ext cx="3048000" cy="1953101"/>
          </a:xfrm>
          <a:prstGeom prst="rect">
            <a:avLst/>
          </a:prstGeom>
          <a:noFill/>
          <a:ln/>
        </p:spPr>
        <p:txBody>
          <a:bodyPr wrap="square" lIns="0" tIns="0" rIns="0" bIns="0" rtlCol="0" anchor="t"/>
          <a:lstStyle/>
          <a:p>
            <a:pPr algn="ctr" indent="0" marL="0">
              <a:lnSpc>
                <a:spcPts val="2550"/>
              </a:lnSpc>
              <a:buNone/>
            </a:pPr>
            <a:r>
              <a:rPr lang="en-US" sz="1600" dirty="0">
                <a:solidFill>
                  <a:srgbClr val="D9E1FF"/>
                </a:solidFill>
                <a:latin typeface="Arimo" pitchFamily="34" charset="0"/>
                <a:ea typeface="Arimo" pitchFamily="34" charset="-122"/>
                <a:cs typeface="Arimo" pitchFamily="34" charset="-120"/>
              </a:rPr>
              <a:t>This represents the extensive volume of job postings (fresher/data analyst roles) that formed the basis of our skill demand analysis, ensuring a broad and representative sample.</a:t>
            </a:r>
            <a:endParaRPr lang="en-US" sz="1600" dirty="0"/>
          </a:p>
        </p:txBody>
      </p:sp>
      <p:sp>
        <p:nvSpPr>
          <p:cNvPr id="7" name="Text 5"/>
          <p:cNvSpPr/>
          <p:nvPr/>
        </p:nvSpPr>
        <p:spPr>
          <a:xfrm>
            <a:off x="4140041" y="2868692"/>
            <a:ext cx="3048000" cy="671393"/>
          </a:xfrm>
          <a:prstGeom prst="rect">
            <a:avLst/>
          </a:prstGeom>
          <a:noFill/>
          <a:ln/>
        </p:spPr>
        <p:txBody>
          <a:bodyPr wrap="none" lIns="0" tIns="0" rIns="0" bIns="0" rtlCol="0" anchor="t"/>
          <a:lstStyle/>
          <a:p>
            <a:pPr algn="ctr" indent="0" marL="0">
              <a:lnSpc>
                <a:spcPts val="5250"/>
              </a:lnSpc>
              <a:buNone/>
            </a:pPr>
            <a:r>
              <a:rPr lang="en-US" sz="5250" b="1" dirty="0">
                <a:solidFill>
                  <a:srgbClr val="D9E1FF"/>
                </a:solidFill>
                <a:latin typeface="Syne Bold" pitchFamily="34" charset="0"/>
                <a:ea typeface="Syne Bold" pitchFamily="34" charset="-122"/>
                <a:cs typeface="Syne Bold" pitchFamily="34" charset="-120"/>
              </a:rPr>
              <a:t>2.7</a:t>
            </a:r>
            <a:endParaRPr lang="en-US" sz="5250" dirty="0"/>
          </a:p>
        </p:txBody>
      </p:sp>
      <p:sp>
        <p:nvSpPr>
          <p:cNvPr id="8" name="Text 6"/>
          <p:cNvSpPr/>
          <p:nvPr/>
        </p:nvSpPr>
        <p:spPr>
          <a:xfrm>
            <a:off x="4140041" y="3794284"/>
            <a:ext cx="3048000" cy="598408"/>
          </a:xfrm>
          <a:prstGeom prst="rect">
            <a:avLst/>
          </a:prstGeom>
          <a:noFill/>
          <a:ln/>
        </p:spPr>
        <p:txBody>
          <a:bodyPr wrap="square" lIns="0" tIns="0" rIns="0" bIns="0" rtlCol="0" anchor="t"/>
          <a:lstStyle/>
          <a:p>
            <a:pPr algn="ctr"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Average Skills Required per Job</a:t>
            </a:r>
            <a:endParaRPr lang="en-US" sz="1850" dirty="0"/>
          </a:p>
        </p:txBody>
      </p:sp>
      <p:sp>
        <p:nvSpPr>
          <p:cNvPr id="9" name="Text 7"/>
          <p:cNvSpPr/>
          <p:nvPr/>
        </p:nvSpPr>
        <p:spPr>
          <a:xfrm>
            <a:off x="4140041" y="4514731"/>
            <a:ext cx="3048000" cy="1953101"/>
          </a:xfrm>
          <a:prstGeom prst="rect">
            <a:avLst/>
          </a:prstGeom>
          <a:noFill/>
          <a:ln/>
        </p:spPr>
        <p:txBody>
          <a:bodyPr wrap="square" lIns="0" tIns="0" rIns="0" bIns="0" rtlCol="0" anchor="t"/>
          <a:lstStyle/>
          <a:p>
            <a:pPr algn="ctr" indent="0" marL="0">
              <a:lnSpc>
                <a:spcPts val="2550"/>
              </a:lnSpc>
              <a:buNone/>
            </a:pPr>
            <a:r>
              <a:rPr lang="en-US" sz="1600" dirty="0">
                <a:solidFill>
                  <a:srgbClr val="D9E1FF"/>
                </a:solidFill>
                <a:latin typeface="Arimo" pitchFamily="34" charset="0"/>
                <a:ea typeface="Arimo" pitchFamily="34" charset="-122"/>
                <a:cs typeface="Arimo" pitchFamily="34" charset="-120"/>
              </a:rPr>
              <a:t>This metric highlights the typical number of technical skills employers expect from entry-level data professionals, indicating the importance of a diverse skill set.</a:t>
            </a:r>
            <a:endParaRPr lang="en-US" sz="1600" dirty="0"/>
          </a:p>
        </p:txBody>
      </p:sp>
      <p:sp>
        <p:nvSpPr>
          <p:cNvPr id="10" name="Text 8"/>
          <p:cNvSpPr/>
          <p:nvPr/>
        </p:nvSpPr>
        <p:spPr>
          <a:xfrm>
            <a:off x="7442359" y="2868692"/>
            <a:ext cx="3048000" cy="671393"/>
          </a:xfrm>
          <a:prstGeom prst="rect">
            <a:avLst/>
          </a:prstGeom>
          <a:noFill/>
          <a:ln/>
        </p:spPr>
        <p:txBody>
          <a:bodyPr wrap="none" lIns="0" tIns="0" rIns="0" bIns="0" rtlCol="0" anchor="t"/>
          <a:lstStyle/>
          <a:p>
            <a:pPr algn="ctr" indent="0" marL="0">
              <a:lnSpc>
                <a:spcPts val="5250"/>
              </a:lnSpc>
              <a:buNone/>
            </a:pPr>
            <a:r>
              <a:rPr lang="en-US" sz="5250" b="1" dirty="0">
                <a:solidFill>
                  <a:srgbClr val="D9E1FF"/>
                </a:solidFill>
                <a:latin typeface="Syne Bold" pitchFamily="34" charset="0"/>
                <a:ea typeface="Syne Bold" pitchFamily="34" charset="-122"/>
                <a:cs typeface="Syne Bold" pitchFamily="34" charset="-120"/>
              </a:rPr>
              <a:t>60%</a:t>
            </a:r>
            <a:endParaRPr lang="en-US" sz="5250" dirty="0"/>
          </a:p>
        </p:txBody>
      </p:sp>
      <p:sp>
        <p:nvSpPr>
          <p:cNvPr id="11" name="Text 9"/>
          <p:cNvSpPr/>
          <p:nvPr/>
        </p:nvSpPr>
        <p:spPr>
          <a:xfrm>
            <a:off x="7461528" y="3794284"/>
            <a:ext cx="3009662" cy="299204"/>
          </a:xfrm>
          <a:prstGeom prst="rect">
            <a:avLst/>
          </a:prstGeom>
          <a:noFill/>
          <a:ln/>
        </p:spPr>
        <p:txBody>
          <a:bodyPr wrap="none" lIns="0" tIns="0" rIns="0" bIns="0" rtlCol="0" anchor="t"/>
          <a:lstStyle/>
          <a:p>
            <a:pPr algn="ctr"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Jobs Requiring 3+ Skills</a:t>
            </a:r>
            <a:endParaRPr lang="en-US" sz="1850" dirty="0"/>
          </a:p>
        </p:txBody>
      </p:sp>
      <p:sp>
        <p:nvSpPr>
          <p:cNvPr id="12" name="Text 10"/>
          <p:cNvSpPr/>
          <p:nvPr/>
        </p:nvSpPr>
        <p:spPr>
          <a:xfrm>
            <a:off x="7442359" y="4215527"/>
            <a:ext cx="3048000" cy="1953101"/>
          </a:xfrm>
          <a:prstGeom prst="rect">
            <a:avLst/>
          </a:prstGeom>
          <a:noFill/>
          <a:ln/>
        </p:spPr>
        <p:txBody>
          <a:bodyPr wrap="square" lIns="0" tIns="0" rIns="0" bIns="0" rtlCol="0" anchor="t"/>
          <a:lstStyle/>
          <a:p>
            <a:pPr algn="ctr" indent="0" marL="0">
              <a:lnSpc>
                <a:spcPts val="2550"/>
              </a:lnSpc>
              <a:buNone/>
            </a:pPr>
            <a:r>
              <a:rPr lang="en-US" sz="1600" dirty="0">
                <a:solidFill>
                  <a:srgbClr val="D9E1FF"/>
                </a:solidFill>
                <a:latin typeface="Arimo" pitchFamily="34" charset="0"/>
                <a:ea typeface="Arimo" pitchFamily="34" charset="-122"/>
                <a:cs typeface="Arimo" pitchFamily="34" charset="-120"/>
              </a:rPr>
              <a:t>A significant percentage of positions demand candidates proficient in three or more distinct technical skills, emphasizing the trend towards multi-skilled individuals.</a:t>
            </a:r>
            <a:endParaRPr lang="en-US" sz="1600" dirty="0"/>
          </a:p>
        </p:txBody>
      </p:sp>
      <p:sp>
        <p:nvSpPr>
          <p:cNvPr id="13" name="Text 11"/>
          <p:cNvSpPr/>
          <p:nvPr/>
        </p:nvSpPr>
        <p:spPr>
          <a:xfrm>
            <a:off x="10744676" y="2868692"/>
            <a:ext cx="3048000" cy="671393"/>
          </a:xfrm>
          <a:prstGeom prst="rect">
            <a:avLst/>
          </a:prstGeom>
          <a:noFill/>
          <a:ln/>
        </p:spPr>
        <p:txBody>
          <a:bodyPr wrap="none" lIns="0" tIns="0" rIns="0" bIns="0" rtlCol="0" anchor="t"/>
          <a:lstStyle/>
          <a:p>
            <a:pPr algn="ctr" indent="0" marL="0">
              <a:lnSpc>
                <a:spcPts val="5250"/>
              </a:lnSpc>
              <a:buNone/>
            </a:pPr>
            <a:r>
              <a:rPr lang="en-US" sz="5250" b="1" dirty="0">
                <a:solidFill>
                  <a:srgbClr val="D9E1FF"/>
                </a:solidFill>
                <a:latin typeface="Syne Bold" pitchFamily="34" charset="0"/>
                <a:ea typeface="Syne Bold" pitchFamily="34" charset="-122"/>
                <a:cs typeface="Syne Bold" pitchFamily="34" charset="-120"/>
              </a:rPr>
              <a:t>SQL</a:t>
            </a:r>
            <a:endParaRPr lang="en-US" sz="5250" dirty="0"/>
          </a:p>
        </p:txBody>
      </p:sp>
      <p:sp>
        <p:nvSpPr>
          <p:cNvPr id="14" name="Text 12"/>
          <p:cNvSpPr/>
          <p:nvPr/>
        </p:nvSpPr>
        <p:spPr>
          <a:xfrm>
            <a:off x="10857667" y="3794284"/>
            <a:ext cx="2822019" cy="299204"/>
          </a:xfrm>
          <a:prstGeom prst="rect">
            <a:avLst/>
          </a:prstGeom>
          <a:noFill/>
          <a:ln/>
        </p:spPr>
        <p:txBody>
          <a:bodyPr wrap="none" lIns="0" tIns="0" rIns="0" bIns="0" rtlCol="0" anchor="t"/>
          <a:lstStyle/>
          <a:p>
            <a:pPr algn="ctr"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Most In-Demand Skill</a:t>
            </a:r>
            <a:endParaRPr lang="en-US" sz="1850" dirty="0"/>
          </a:p>
        </p:txBody>
      </p:sp>
      <p:sp>
        <p:nvSpPr>
          <p:cNvPr id="15" name="Text 13"/>
          <p:cNvSpPr/>
          <p:nvPr/>
        </p:nvSpPr>
        <p:spPr>
          <a:xfrm>
            <a:off x="10744676" y="4215527"/>
            <a:ext cx="3048000" cy="1627584"/>
          </a:xfrm>
          <a:prstGeom prst="rect">
            <a:avLst/>
          </a:prstGeom>
          <a:noFill/>
          <a:ln/>
        </p:spPr>
        <p:txBody>
          <a:bodyPr wrap="square" lIns="0" tIns="0" rIns="0" bIns="0" rtlCol="0" anchor="t"/>
          <a:lstStyle/>
          <a:p>
            <a:pPr algn="ctr" indent="0" marL="0">
              <a:lnSpc>
                <a:spcPts val="2550"/>
              </a:lnSpc>
              <a:buNone/>
            </a:pPr>
            <a:r>
              <a:rPr lang="en-US" sz="1600" dirty="0">
                <a:solidFill>
                  <a:srgbClr val="D9E1FF"/>
                </a:solidFill>
                <a:latin typeface="Arimo" pitchFamily="34" charset="0"/>
                <a:ea typeface="Arimo" pitchFamily="34" charset="-122"/>
                <a:cs typeface="Arimo" pitchFamily="34" charset="-120"/>
              </a:rPr>
              <a:t>Identified as the top requested skill across all analyzed job postings, reinforcing its foundational importance for data professionals.</a:t>
            </a:r>
            <a:endParaRPr lang="en-US" sz="1600" dirty="0"/>
          </a:p>
        </p:txBody>
      </p:sp>
      <p:sp>
        <p:nvSpPr>
          <p:cNvPr id="16" name="Text 14"/>
          <p:cNvSpPr/>
          <p:nvPr/>
        </p:nvSpPr>
        <p:spPr>
          <a:xfrm>
            <a:off x="837724" y="6696670"/>
            <a:ext cx="12954952" cy="651034"/>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Arimo" pitchFamily="34" charset="0"/>
                <a:ea typeface="Arimo" pitchFamily="34" charset="-122"/>
                <a:cs typeface="Arimo" pitchFamily="34" charset="-120"/>
              </a:rPr>
              <a:t>These KPIs collectively paint a detailed picture of the current landscape, guiding job seekers on where to focus their learning and development efforts. Understanding these numbers is the first step toward a successful career in data.</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676037"/>
            <a:ext cx="9630013"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Syne Bold" pitchFamily="34" charset="0"/>
                <a:ea typeface="Syne Bold" pitchFamily="34" charset="-122"/>
                <a:cs typeface="Syne Bold" pitchFamily="34" charset="-120"/>
              </a:rPr>
              <a:t>Key Insights: Unlocking the Job Market Code</a:t>
            </a:r>
            <a:endParaRPr lang="en-US" sz="3100" dirty="0"/>
          </a:p>
        </p:txBody>
      </p:sp>
      <p:sp>
        <p:nvSpPr>
          <p:cNvPr id="3" name="Text 1"/>
          <p:cNvSpPr/>
          <p:nvPr/>
        </p:nvSpPr>
        <p:spPr>
          <a:xfrm>
            <a:off x="837724" y="1503759"/>
            <a:ext cx="12954952" cy="536019"/>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Our comprehensive analysis has revealed several critical insights that can significantly influence your career strategy as an entry-level data professional. These findings are directly derived from the aggregated data of thousands of job postings.</a:t>
            </a:r>
            <a:endParaRPr lang="en-US" sz="1300" dirty="0"/>
          </a:p>
        </p:txBody>
      </p:sp>
      <p:sp>
        <p:nvSpPr>
          <p:cNvPr id="4" name="Shape 2"/>
          <p:cNvSpPr/>
          <p:nvPr/>
        </p:nvSpPr>
        <p:spPr>
          <a:xfrm>
            <a:off x="837724" y="2228255"/>
            <a:ext cx="4206597" cy="4600813"/>
          </a:xfrm>
          <a:prstGeom prst="roundRect">
            <a:avLst>
              <a:gd name="adj" fmla="val 9560"/>
            </a:avLst>
          </a:prstGeom>
          <a:solidFill>
            <a:srgbClr val="2B2952"/>
          </a:solidFill>
          <a:ln/>
        </p:spPr>
      </p:sp>
      <p:sp>
        <p:nvSpPr>
          <p:cNvPr id="5" name="Text 3"/>
          <p:cNvSpPr/>
          <p:nvPr/>
        </p:nvSpPr>
        <p:spPr>
          <a:xfrm>
            <a:off x="1005245" y="2395776"/>
            <a:ext cx="2798326" cy="246459"/>
          </a:xfrm>
          <a:prstGeom prst="rect">
            <a:avLst/>
          </a:prstGeom>
          <a:noFill/>
          <a:ln/>
        </p:spPr>
        <p:txBody>
          <a:bodyPr wrap="none" lIns="0" tIns="0" rIns="0" bIns="0" rtlCol="0" anchor="t"/>
          <a:lstStyle/>
          <a:p>
            <a:pPr algn="l" indent="0" marL="0">
              <a:lnSpc>
                <a:spcPts val="1900"/>
              </a:lnSpc>
              <a:buNone/>
            </a:pPr>
            <a:r>
              <a:rPr lang="en-US" sz="1550" b="1" dirty="0">
                <a:solidFill>
                  <a:srgbClr val="D9E1FF"/>
                </a:solidFill>
                <a:latin typeface="Syne Bold" pitchFamily="34" charset="0"/>
                <a:ea typeface="Syne Bold" pitchFamily="34" charset="-122"/>
                <a:cs typeface="Syne Bold" pitchFamily="34" charset="-120"/>
              </a:rPr>
              <a:t>SQL: The Undisputed King</a:t>
            </a:r>
            <a:endParaRPr lang="en-US" sz="1550" dirty="0"/>
          </a:p>
        </p:txBody>
      </p:sp>
      <p:sp>
        <p:nvSpPr>
          <p:cNvPr id="6" name="Text 4"/>
          <p:cNvSpPr/>
          <p:nvPr/>
        </p:nvSpPr>
        <p:spPr>
          <a:xfrm>
            <a:off x="1005245" y="2742724"/>
            <a:ext cx="3871555" cy="1876068"/>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Our findings unequivocally show that </a:t>
            </a:r>
            <a:pPr algn="l" indent="0" marL="0">
              <a:lnSpc>
                <a:spcPts val="2100"/>
              </a:lnSpc>
              <a:buNone/>
            </a:pPr>
            <a:r>
              <a:rPr lang="en-US" sz="1300" dirty="0">
                <a:solidFill>
                  <a:srgbClr val="8061FF"/>
                </a:solidFill>
                <a:latin typeface="Arimo" pitchFamily="34" charset="0"/>
                <a:ea typeface="Arimo" pitchFamily="34" charset="-122"/>
                <a:cs typeface="Arimo" pitchFamily="34" charset="-120"/>
              </a:rPr>
              <a:t>SQL is the most in-demand skill</a:t>
            </a:r>
            <a:pPr algn="l" indent="0" marL="0">
              <a:lnSpc>
                <a:spcPts val="2100"/>
              </a:lnSpc>
              <a:buNone/>
            </a:pPr>
            <a:r>
              <a:rPr lang="en-US" sz="1300" dirty="0">
                <a:solidFill>
                  <a:srgbClr val="D9E1FF"/>
                </a:solidFill>
                <a:latin typeface="Arimo" pitchFamily="34" charset="0"/>
                <a:ea typeface="Arimo" pitchFamily="34" charset="-122"/>
                <a:cs typeface="Arimo" pitchFamily="34" charset="-120"/>
              </a:rPr>
              <a:t> for fresher data roles. Its consistent appearance across nearly all job descriptions underscores its foundational importance for data extraction, manipulation, and management. Proficiency in SQL is not just an advantage; it's a prerequisite.</a:t>
            </a:r>
            <a:endParaRPr lang="en-US" sz="1300" dirty="0"/>
          </a:p>
        </p:txBody>
      </p:sp>
      <p:pic>
        <p:nvPicPr>
          <p:cNvPr id="7" name="Image 0" descr="preencoded.png">    </p:cNvPr>
          <p:cNvPicPr>
            <a:picLocks noChangeAspect="1"/>
          </p:cNvPicPr>
          <p:nvPr/>
        </p:nvPicPr>
        <p:blipFill>
          <a:blip r:embed="rId1"/>
          <a:stretch>
            <a:fillRect/>
          </a:stretch>
        </p:blipFill>
        <p:spPr>
          <a:xfrm>
            <a:off x="1005245" y="4807268"/>
            <a:ext cx="2709982" cy="1854160"/>
          </a:xfrm>
          <a:prstGeom prst="rect">
            <a:avLst/>
          </a:prstGeom>
        </p:spPr>
      </p:pic>
      <p:sp>
        <p:nvSpPr>
          <p:cNvPr id="8" name="Shape 5"/>
          <p:cNvSpPr/>
          <p:nvPr/>
        </p:nvSpPr>
        <p:spPr>
          <a:xfrm>
            <a:off x="5211842" y="2228255"/>
            <a:ext cx="4206597" cy="4600813"/>
          </a:xfrm>
          <a:prstGeom prst="roundRect">
            <a:avLst>
              <a:gd name="adj" fmla="val 9560"/>
            </a:avLst>
          </a:prstGeom>
          <a:solidFill>
            <a:srgbClr val="2B2952"/>
          </a:solidFill>
          <a:ln/>
        </p:spPr>
      </p:sp>
      <p:sp>
        <p:nvSpPr>
          <p:cNvPr id="9" name="Text 6"/>
          <p:cNvSpPr/>
          <p:nvPr/>
        </p:nvSpPr>
        <p:spPr>
          <a:xfrm>
            <a:off x="5379363" y="2395776"/>
            <a:ext cx="2442686" cy="246459"/>
          </a:xfrm>
          <a:prstGeom prst="rect">
            <a:avLst/>
          </a:prstGeom>
          <a:noFill/>
          <a:ln/>
        </p:spPr>
        <p:txBody>
          <a:bodyPr wrap="none" lIns="0" tIns="0" rIns="0" bIns="0" rtlCol="0" anchor="t"/>
          <a:lstStyle/>
          <a:p>
            <a:pPr algn="l" indent="0" marL="0">
              <a:lnSpc>
                <a:spcPts val="1900"/>
              </a:lnSpc>
              <a:buNone/>
            </a:pPr>
            <a:r>
              <a:rPr lang="en-US" sz="1550" b="1" dirty="0">
                <a:solidFill>
                  <a:srgbClr val="D9E1FF"/>
                </a:solidFill>
                <a:latin typeface="Syne Bold" pitchFamily="34" charset="0"/>
                <a:ea typeface="Syne Bold" pitchFamily="34" charset="-122"/>
                <a:cs typeface="Syne Bold" pitchFamily="34" charset="-120"/>
              </a:rPr>
              <a:t>Multi-Skill Expectation</a:t>
            </a:r>
            <a:endParaRPr lang="en-US" sz="1550" dirty="0"/>
          </a:p>
        </p:txBody>
      </p:sp>
      <p:sp>
        <p:nvSpPr>
          <p:cNvPr id="10" name="Text 7"/>
          <p:cNvSpPr/>
          <p:nvPr/>
        </p:nvSpPr>
        <p:spPr>
          <a:xfrm>
            <a:off x="5379363" y="2742724"/>
            <a:ext cx="3871555" cy="1608058"/>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Employers expect candidates to possess </a:t>
            </a:r>
            <a:pPr algn="l" indent="0" marL="0">
              <a:lnSpc>
                <a:spcPts val="2100"/>
              </a:lnSpc>
              <a:buNone/>
            </a:pPr>
            <a:r>
              <a:rPr lang="en-US" sz="1300" dirty="0">
                <a:solidFill>
                  <a:srgbClr val="8061FF"/>
                </a:solidFill>
                <a:latin typeface="Arimo" pitchFamily="34" charset="0"/>
                <a:ea typeface="Arimo" pitchFamily="34" charset="-122"/>
                <a:cs typeface="Arimo" pitchFamily="34" charset="-120"/>
              </a:rPr>
              <a:t>an average of 2–3 skills per job</a:t>
            </a:r>
            <a:pPr algn="l" indent="0" marL="0">
              <a:lnSpc>
                <a:spcPts val="2100"/>
              </a:lnSpc>
              <a:buNone/>
            </a:pPr>
            <a:r>
              <a:rPr lang="en-US" sz="1300" dirty="0">
                <a:solidFill>
                  <a:srgbClr val="D9E1FF"/>
                </a:solidFill>
                <a:latin typeface="Arimo" pitchFamily="34" charset="0"/>
                <a:ea typeface="Arimo" pitchFamily="34" charset="-122"/>
                <a:cs typeface="Arimo" pitchFamily="34" charset="-120"/>
              </a:rPr>
              <a:t>. This highlights the necessity of developing a versatile skill set rather than specializing in just one area. Combining core competencies like SQL with programming languages or visualization tools is highly valued.</a:t>
            </a:r>
            <a:endParaRPr lang="en-US" sz="1300" dirty="0"/>
          </a:p>
        </p:txBody>
      </p:sp>
      <p:pic>
        <p:nvPicPr>
          <p:cNvPr id="11" name="Image 1" descr="preencoded.png">    </p:cNvPr>
          <p:cNvPicPr>
            <a:picLocks noChangeAspect="1"/>
          </p:cNvPicPr>
          <p:nvPr/>
        </p:nvPicPr>
        <p:blipFill>
          <a:blip r:embed="rId2"/>
          <a:stretch>
            <a:fillRect/>
          </a:stretch>
        </p:blipFill>
        <p:spPr>
          <a:xfrm>
            <a:off x="5379363" y="4539258"/>
            <a:ext cx="2709982" cy="1854160"/>
          </a:xfrm>
          <a:prstGeom prst="rect">
            <a:avLst/>
          </a:prstGeom>
        </p:spPr>
      </p:pic>
      <p:sp>
        <p:nvSpPr>
          <p:cNvPr id="12" name="Shape 8"/>
          <p:cNvSpPr/>
          <p:nvPr/>
        </p:nvSpPr>
        <p:spPr>
          <a:xfrm>
            <a:off x="9585960" y="2228255"/>
            <a:ext cx="4206716" cy="4600813"/>
          </a:xfrm>
          <a:prstGeom prst="roundRect">
            <a:avLst>
              <a:gd name="adj" fmla="val 9560"/>
            </a:avLst>
          </a:prstGeom>
          <a:solidFill>
            <a:srgbClr val="2B2952"/>
          </a:solidFill>
          <a:ln/>
        </p:spPr>
      </p:sp>
      <p:sp>
        <p:nvSpPr>
          <p:cNvPr id="13" name="Text 9"/>
          <p:cNvSpPr/>
          <p:nvPr/>
        </p:nvSpPr>
        <p:spPr>
          <a:xfrm>
            <a:off x="9753481" y="2395776"/>
            <a:ext cx="2794159" cy="246459"/>
          </a:xfrm>
          <a:prstGeom prst="rect">
            <a:avLst/>
          </a:prstGeom>
          <a:noFill/>
          <a:ln/>
        </p:spPr>
        <p:txBody>
          <a:bodyPr wrap="none" lIns="0" tIns="0" rIns="0" bIns="0" rtlCol="0" anchor="t"/>
          <a:lstStyle/>
          <a:p>
            <a:pPr algn="l" indent="0" marL="0">
              <a:lnSpc>
                <a:spcPts val="1900"/>
              </a:lnSpc>
              <a:buNone/>
            </a:pPr>
            <a:r>
              <a:rPr lang="en-US" sz="1550" b="1" dirty="0">
                <a:solidFill>
                  <a:srgbClr val="D9E1FF"/>
                </a:solidFill>
                <a:latin typeface="Syne Bold" pitchFamily="34" charset="0"/>
                <a:ea typeface="Syne Bold" pitchFamily="34" charset="-122"/>
                <a:cs typeface="Syne Bold" pitchFamily="34" charset="-120"/>
              </a:rPr>
              <a:t>Holistic Profiles Dominate</a:t>
            </a:r>
            <a:endParaRPr lang="en-US" sz="1550" dirty="0"/>
          </a:p>
        </p:txBody>
      </p:sp>
      <p:sp>
        <p:nvSpPr>
          <p:cNvPr id="14" name="Text 10"/>
          <p:cNvSpPr/>
          <p:nvPr/>
        </p:nvSpPr>
        <p:spPr>
          <a:xfrm>
            <a:off x="9753481" y="2742724"/>
            <a:ext cx="3871674" cy="1876068"/>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The data indicates that </a:t>
            </a:r>
            <a:pPr algn="l" indent="0" marL="0">
              <a:lnSpc>
                <a:spcPts val="2100"/>
              </a:lnSpc>
              <a:buNone/>
            </a:pPr>
            <a:r>
              <a:rPr lang="en-US" sz="1300" dirty="0">
                <a:solidFill>
                  <a:srgbClr val="8061FF"/>
                </a:solidFill>
                <a:latin typeface="Arimo" pitchFamily="34" charset="0"/>
                <a:ea typeface="Arimo" pitchFamily="34" charset="-122"/>
                <a:cs typeface="Arimo" pitchFamily="34" charset="-120"/>
              </a:rPr>
              <a:t>multi-skill profiles dominate fresher roles</a:t>
            </a:r>
            <a:pPr algn="l" indent="0" marL="0">
              <a:lnSpc>
                <a:spcPts val="2100"/>
              </a:lnSpc>
              <a:buNone/>
            </a:pPr>
            <a:r>
              <a:rPr lang="en-US" sz="1300" dirty="0">
                <a:solidFill>
                  <a:srgbClr val="D9E1FF"/>
                </a:solidFill>
                <a:latin typeface="Arimo" pitchFamily="34" charset="0"/>
                <a:ea typeface="Arimo" pitchFamily="34" charset="-122"/>
                <a:cs typeface="Arimo" pitchFamily="34" charset="-120"/>
              </a:rPr>
              <a:t>. This means that candidates who can demonstrate proficiency across various tools and methodologies (e.g., SQL, Python, and Power BI) are significantly more competitive in the job market. This trend emphasizes the value of a well-rounded technical foundation.</a:t>
            </a:r>
            <a:endParaRPr lang="en-US" sz="1300" dirty="0"/>
          </a:p>
        </p:txBody>
      </p:sp>
      <p:pic>
        <p:nvPicPr>
          <p:cNvPr id="15" name="Image 2" descr="preencoded.png">    </p:cNvPr>
          <p:cNvPicPr>
            <a:picLocks noChangeAspect="1"/>
          </p:cNvPicPr>
          <p:nvPr/>
        </p:nvPicPr>
        <p:blipFill>
          <a:blip r:embed="rId3"/>
          <a:stretch>
            <a:fillRect/>
          </a:stretch>
        </p:blipFill>
        <p:spPr>
          <a:xfrm>
            <a:off x="9753481" y="4807268"/>
            <a:ext cx="2710101" cy="1854279"/>
          </a:xfrm>
          <a:prstGeom prst="rect">
            <a:avLst/>
          </a:prstGeom>
        </p:spPr>
      </p:pic>
      <p:sp>
        <p:nvSpPr>
          <p:cNvPr id="16" name="Text 11"/>
          <p:cNvSpPr/>
          <p:nvPr/>
        </p:nvSpPr>
        <p:spPr>
          <a:xfrm>
            <a:off x="837724" y="7017544"/>
            <a:ext cx="12954952" cy="536019"/>
          </a:xfrm>
          <a:prstGeom prst="rect">
            <a:avLst/>
          </a:prstGeom>
          <a:noFill/>
          <a:ln/>
        </p:spPr>
        <p:txBody>
          <a:bodyPr wrap="square" lIns="0" tIns="0" rIns="0" bIns="0" rtlCol="0" anchor="t"/>
          <a:lstStyle/>
          <a:p>
            <a:pPr algn="l" indent="0" marL="0">
              <a:lnSpc>
                <a:spcPts val="2100"/>
              </a:lnSpc>
              <a:buNone/>
            </a:pPr>
            <a:r>
              <a:rPr lang="en-US" sz="1300" dirty="0">
                <a:solidFill>
                  <a:srgbClr val="D9E1FF"/>
                </a:solidFill>
                <a:latin typeface="Arimo" pitchFamily="34" charset="0"/>
                <a:ea typeface="Arimo" pitchFamily="34" charset="-122"/>
                <a:cs typeface="Arimo" pitchFamily="34" charset="-120"/>
              </a:rPr>
              <a:t>These insights serve as a strategic guide for freshers, directing their learning efforts towards skills that offer the highest return on investment in terms of employability and career advancement. Prioritizing these key areas will significantly enhance your chances of securing a desirable data role.</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829508"/>
            <a:ext cx="11932920" cy="528042"/>
          </a:xfrm>
          <a:prstGeom prst="rect">
            <a:avLst/>
          </a:prstGeom>
          <a:noFill/>
          <a:ln/>
        </p:spPr>
        <p:txBody>
          <a:bodyPr wrap="none" lIns="0" tIns="0" rIns="0" bIns="0" rtlCol="0" anchor="t"/>
          <a:lstStyle/>
          <a:p>
            <a:pPr algn="l" indent="0" marL="0">
              <a:lnSpc>
                <a:spcPts val="4150"/>
              </a:lnSpc>
              <a:buNone/>
            </a:pPr>
            <a:r>
              <a:rPr lang="en-US" sz="3300" b="1" dirty="0">
                <a:solidFill>
                  <a:srgbClr val="FFFFFF"/>
                </a:solidFill>
                <a:latin typeface="Syne Bold" pitchFamily="34" charset="0"/>
                <a:ea typeface="Syne Bold" pitchFamily="34" charset="-122"/>
                <a:cs typeface="Syne Bold" pitchFamily="34" charset="-120"/>
              </a:rPr>
              <a:t>Dashboard Overview: Your Interactive Career Guide</a:t>
            </a:r>
            <a:endParaRPr lang="en-US" sz="3300" dirty="0"/>
          </a:p>
        </p:txBody>
      </p:sp>
      <p:sp>
        <p:nvSpPr>
          <p:cNvPr id="3" name="Text 1"/>
          <p:cNvSpPr/>
          <p:nvPr/>
        </p:nvSpPr>
        <p:spPr>
          <a:xfrm>
            <a:off x="837724" y="1716524"/>
            <a:ext cx="12954952" cy="574358"/>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Arimo" pitchFamily="34" charset="0"/>
                <a:ea typeface="Arimo" pitchFamily="34" charset="-122"/>
                <a:cs typeface="Arimo" pitchFamily="34" charset="-120"/>
              </a:rPr>
              <a:t>Our interactive dashboard, built with Power BI, is designed to be your personal guide through the complexities of the data job market. It offers a dynamic and visual way to explore the insights derived from our analysis.</a:t>
            </a:r>
            <a:endParaRPr lang="en-US" sz="1400" dirty="0"/>
          </a:p>
        </p:txBody>
      </p:sp>
      <p:pic>
        <p:nvPicPr>
          <p:cNvPr id="4" name="Image 0" descr="preencoded.png">    </p:cNvPr>
          <p:cNvPicPr>
            <a:picLocks noChangeAspect="1"/>
          </p:cNvPicPr>
          <p:nvPr/>
        </p:nvPicPr>
        <p:blipFill>
          <a:blip r:embed="rId1"/>
          <a:stretch>
            <a:fillRect/>
          </a:stretch>
        </p:blipFill>
        <p:spPr>
          <a:xfrm>
            <a:off x="837724" y="2492812"/>
            <a:ext cx="6477476" cy="718066"/>
          </a:xfrm>
          <a:prstGeom prst="rect">
            <a:avLst/>
          </a:prstGeom>
        </p:spPr>
      </p:pic>
      <p:sp>
        <p:nvSpPr>
          <p:cNvPr id="5" name="Text 2"/>
          <p:cNvSpPr/>
          <p:nvPr/>
        </p:nvSpPr>
        <p:spPr>
          <a:xfrm>
            <a:off x="1017151" y="3390305"/>
            <a:ext cx="2919532" cy="263962"/>
          </a:xfrm>
          <a:prstGeom prst="rect">
            <a:avLst/>
          </a:prstGeom>
          <a:noFill/>
          <a:ln/>
        </p:spPr>
        <p:txBody>
          <a:bodyPr wrap="none" lIns="0" tIns="0" rIns="0" bIns="0" rtlCol="0" anchor="t"/>
          <a:lstStyle/>
          <a:p>
            <a:pPr algn="l" indent="0" marL="0">
              <a:lnSpc>
                <a:spcPts val="2050"/>
              </a:lnSpc>
              <a:buNone/>
            </a:pPr>
            <a:r>
              <a:rPr lang="en-US" sz="1650" b="1" dirty="0">
                <a:solidFill>
                  <a:srgbClr val="D9E1FF"/>
                </a:solidFill>
                <a:latin typeface="Syne Bold" pitchFamily="34" charset="0"/>
                <a:ea typeface="Syne Bold" pitchFamily="34" charset="-122"/>
                <a:cs typeface="Syne Bold" pitchFamily="34" charset="-120"/>
              </a:rPr>
              <a:t>Skill Demand Distribution</a:t>
            </a:r>
            <a:endParaRPr lang="en-US" sz="1650" dirty="0"/>
          </a:p>
        </p:txBody>
      </p:sp>
      <p:sp>
        <p:nvSpPr>
          <p:cNvPr id="6" name="Text 3"/>
          <p:cNvSpPr/>
          <p:nvPr/>
        </p:nvSpPr>
        <p:spPr>
          <a:xfrm>
            <a:off x="1017151" y="3761899"/>
            <a:ext cx="6118622" cy="861536"/>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Arimo" pitchFamily="34" charset="0"/>
                <a:ea typeface="Arimo" pitchFamily="34" charset="-122"/>
                <a:cs typeface="Arimo" pitchFamily="34" charset="-120"/>
              </a:rPr>
              <a:t>Visualize the relative importance of each technical skill across job postings. This section uses dynamic charts to show which skills are most frequently requested, providing a clear hierarchy of market demand.</a:t>
            </a:r>
            <a:endParaRPr lang="en-US" sz="1400" dirty="0"/>
          </a:p>
        </p:txBody>
      </p:sp>
      <p:pic>
        <p:nvPicPr>
          <p:cNvPr id="7" name="Image 1" descr="preencoded.png">    </p:cNvPr>
          <p:cNvPicPr>
            <a:picLocks noChangeAspect="1"/>
          </p:cNvPicPr>
          <p:nvPr/>
        </p:nvPicPr>
        <p:blipFill>
          <a:blip r:embed="rId2"/>
          <a:stretch>
            <a:fillRect/>
          </a:stretch>
        </p:blipFill>
        <p:spPr>
          <a:xfrm>
            <a:off x="7315200" y="2492812"/>
            <a:ext cx="6477476" cy="718066"/>
          </a:xfrm>
          <a:prstGeom prst="rect">
            <a:avLst/>
          </a:prstGeom>
        </p:spPr>
      </p:pic>
      <p:sp>
        <p:nvSpPr>
          <p:cNvPr id="8" name="Text 4"/>
          <p:cNvSpPr/>
          <p:nvPr/>
        </p:nvSpPr>
        <p:spPr>
          <a:xfrm>
            <a:off x="7494627" y="3390305"/>
            <a:ext cx="3404473" cy="263962"/>
          </a:xfrm>
          <a:prstGeom prst="rect">
            <a:avLst/>
          </a:prstGeom>
          <a:noFill/>
          <a:ln/>
        </p:spPr>
        <p:txBody>
          <a:bodyPr wrap="none" lIns="0" tIns="0" rIns="0" bIns="0" rtlCol="0" anchor="t"/>
          <a:lstStyle/>
          <a:p>
            <a:pPr algn="l" indent="0" marL="0">
              <a:lnSpc>
                <a:spcPts val="2050"/>
              </a:lnSpc>
              <a:buNone/>
            </a:pPr>
            <a:r>
              <a:rPr lang="en-US" sz="1650" b="1" dirty="0">
                <a:solidFill>
                  <a:srgbClr val="D9E1FF"/>
                </a:solidFill>
                <a:latin typeface="Syne Bold" pitchFamily="34" charset="0"/>
                <a:ea typeface="Syne Bold" pitchFamily="34" charset="-122"/>
                <a:cs typeface="Syne Bold" pitchFamily="34" charset="-120"/>
              </a:rPr>
              <a:t>Skill-Wise Salary Comparison</a:t>
            </a:r>
            <a:endParaRPr lang="en-US" sz="1650" dirty="0"/>
          </a:p>
        </p:txBody>
      </p:sp>
      <p:sp>
        <p:nvSpPr>
          <p:cNvPr id="9" name="Text 5"/>
          <p:cNvSpPr/>
          <p:nvPr/>
        </p:nvSpPr>
        <p:spPr>
          <a:xfrm>
            <a:off x="7494627" y="3761899"/>
            <a:ext cx="6118622" cy="1148715"/>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Arimo" pitchFamily="34" charset="0"/>
                <a:ea typeface="Arimo" pitchFamily="34" charset="-122"/>
                <a:cs typeface="Arimo" pitchFamily="34" charset="-120"/>
              </a:rPr>
              <a:t>Explore how different skill sets correlate with potential earning. This feature allows you to compare average salaries for roles requiring specific skills, helping you understand the financial impact of your skill development choices.</a:t>
            </a:r>
            <a:endParaRPr lang="en-US" sz="1400" dirty="0"/>
          </a:p>
        </p:txBody>
      </p:sp>
      <p:pic>
        <p:nvPicPr>
          <p:cNvPr id="10" name="Image 2" descr="preencoded.png">    </p:cNvPr>
          <p:cNvPicPr>
            <a:picLocks noChangeAspect="1"/>
          </p:cNvPicPr>
          <p:nvPr/>
        </p:nvPicPr>
        <p:blipFill>
          <a:blip r:embed="rId3"/>
          <a:stretch>
            <a:fillRect/>
          </a:stretch>
        </p:blipFill>
        <p:spPr>
          <a:xfrm>
            <a:off x="837724" y="5090041"/>
            <a:ext cx="6477476" cy="718066"/>
          </a:xfrm>
          <a:prstGeom prst="rect">
            <a:avLst/>
          </a:prstGeom>
        </p:spPr>
      </p:pic>
      <p:sp>
        <p:nvSpPr>
          <p:cNvPr id="11" name="Text 6"/>
          <p:cNvSpPr/>
          <p:nvPr/>
        </p:nvSpPr>
        <p:spPr>
          <a:xfrm>
            <a:off x="1017151" y="5987534"/>
            <a:ext cx="2928580" cy="263962"/>
          </a:xfrm>
          <a:prstGeom prst="rect">
            <a:avLst/>
          </a:prstGeom>
          <a:noFill/>
          <a:ln/>
        </p:spPr>
        <p:txBody>
          <a:bodyPr wrap="none" lIns="0" tIns="0" rIns="0" bIns="0" rtlCol="0" anchor="t"/>
          <a:lstStyle/>
          <a:p>
            <a:pPr algn="l" indent="0" marL="0">
              <a:lnSpc>
                <a:spcPts val="2050"/>
              </a:lnSpc>
              <a:buNone/>
            </a:pPr>
            <a:r>
              <a:rPr lang="en-US" sz="1650" b="1" dirty="0">
                <a:solidFill>
                  <a:srgbClr val="D9E1FF"/>
                </a:solidFill>
                <a:latin typeface="Syne Bold" pitchFamily="34" charset="0"/>
                <a:ea typeface="Syne Bold" pitchFamily="34" charset="-122"/>
                <a:cs typeface="Syne Bold" pitchFamily="34" charset="-120"/>
              </a:rPr>
              <a:t>Skill Demand Percentage</a:t>
            </a:r>
            <a:endParaRPr lang="en-US" sz="1650" dirty="0"/>
          </a:p>
        </p:txBody>
      </p:sp>
      <p:sp>
        <p:nvSpPr>
          <p:cNvPr id="12" name="Text 7"/>
          <p:cNvSpPr/>
          <p:nvPr/>
        </p:nvSpPr>
        <p:spPr>
          <a:xfrm>
            <a:off x="1017151" y="6359128"/>
            <a:ext cx="6118622" cy="861536"/>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Arimo" pitchFamily="34" charset="0"/>
                <a:ea typeface="Arimo" pitchFamily="34" charset="-122"/>
                <a:cs typeface="Arimo" pitchFamily="34" charset="-120"/>
              </a:rPr>
              <a:t>Get precise percentages of job postings that require each skill. This granular view helps identify ubiquitous skills versus more niche, specialized demands, empowering targeted learning.</a:t>
            </a:r>
            <a:endParaRPr lang="en-US" sz="1400" dirty="0"/>
          </a:p>
        </p:txBody>
      </p:sp>
      <p:pic>
        <p:nvPicPr>
          <p:cNvPr id="13" name="Image 3" descr="preencoded.png">    </p:cNvPr>
          <p:cNvPicPr>
            <a:picLocks noChangeAspect="1"/>
          </p:cNvPicPr>
          <p:nvPr/>
        </p:nvPicPr>
        <p:blipFill>
          <a:blip r:embed="rId4"/>
          <a:stretch>
            <a:fillRect/>
          </a:stretch>
        </p:blipFill>
        <p:spPr>
          <a:xfrm>
            <a:off x="7315200" y="5090041"/>
            <a:ext cx="6477476" cy="718066"/>
          </a:xfrm>
          <a:prstGeom prst="rect">
            <a:avLst/>
          </a:prstGeom>
        </p:spPr>
      </p:pic>
      <p:sp>
        <p:nvSpPr>
          <p:cNvPr id="14" name="Text 8"/>
          <p:cNvSpPr/>
          <p:nvPr/>
        </p:nvSpPr>
        <p:spPr>
          <a:xfrm>
            <a:off x="7494627" y="5987534"/>
            <a:ext cx="3003947" cy="263962"/>
          </a:xfrm>
          <a:prstGeom prst="rect">
            <a:avLst/>
          </a:prstGeom>
          <a:noFill/>
          <a:ln/>
        </p:spPr>
        <p:txBody>
          <a:bodyPr wrap="none" lIns="0" tIns="0" rIns="0" bIns="0" rtlCol="0" anchor="t"/>
          <a:lstStyle/>
          <a:p>
            <a:pPr algn="l" indent="0" marL="0">
              <a:lnSpc>
                <a:spcPts val="2050"/>
              </a:lnSpc>
              <a:buNone/>
            </a:pPr>
            <a:r>
              <a:rPr lang="en-US" sz="1650" b="1" dirty="0">
                <a:solidFill>
                  <a:srgbClr val="D9E1FF"/>
                </a:solidFill>
                <a:latin typeface="Syne Bold" pitchFamily="34" charset="0"/>
                <a:ea typeface="Syne Bold" pitchFamily="34" charset="-122"/>
                <a:cs typeface="Syne Bold" pitchFamily="34" charset="-120"/>
              </a:rPr>
              <a:t>Interactive Filters for Skills</a:t>
            </a:r>
            <a:endParaRPr lang="en-US" sz="1650" dirty="0"/>
          </a:p>
        </p:txBody>
      </p:sp>
      <p:sp>
        <p:nvSpPr>
          <p:cNvPr id="15" name="Text 9"/>
          <p:cNvSpPr/>
          <p:nvPr/>
        </p:nvSpPr>
        <p:spPr>
          <a:xfrm>
            <a:off x="7494627" y="6359128"/>
            <a:ext cx="6118622" cy="861536"/>
          </a:xfrm>
          <a:prstGeom prst="rect">
            <a:avLst/>
          </a:prstGeom>
          <a:noFill/>
          <a:ln/>
        </p:spPr>
        <p:txBody>
          <a:bodyPr wrap="square" lIns="0" tIns="0" rIns="0" bIns="0" rtlCol="0" anchor="t"/>
          <a:lstStyle/>
          <a:p>
            <a:pPr algn="l" indent="0" marL="0">
              <a:lnSpc>
                <a:spcPts val="2250"/>
              </a:lnSpc>
              <a:buNone/>
            </a:pPr>
            <a:r>
              <a:rPr lang="en-US" sz="1400" dirty="0">
                <a:solidFill>
                  <a:srgbClr val="D9E1FF"/>
                </a:solidFill>
                <a:latin typeface="Arimo" pitchFamily="34" charset="0"/>
                <a:ea typeface="Arimo" pitchFamily="34" charset="-122"/>
                <a:cs typeface="Arimo" pitchFamily="34" charset="-120"/>
              </a:rPr>
              <a:t>Customize your view by filtering data based on specific skills, locations, or job types. This interactivity allows for personalized market research, tailored to your individual career aspirations.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927616"/>
            <a:ext cx="12954952" cy="1196816"/>
          </a:xfrm>
          <a:prstGeom prst="rect">
            <a:avLst/>
          </a:prstGeom>
          <a:noFill/>
          <a:ln/>
        </p:spPr>
        <p:txBody>
          <a:bodyPr wrap="square" lIns="0" tIns="0" rIns="0" bIns="0" rtlCol="0" anchor="t"/>
          <a:lstStyle/>
          <a:p>
            <a:pPr algn="l" indent="0" marL="0">
              <a:lnSpc>
                <a:spcPts val="4700"/>
              </a:lnSpc>
              <a:buNone/>
            </a:pPr>
            <a:r>
              <a:rPr lang="en-US" sz="3750" b="1" dirty="0">
                <a:solidFill>
                  <a:srgbClr val="FFFFFF"/>
                </a:solidFill>
                <a:latin typeface="Syne Bold" pitchFamily="34" charset="0"/>
                <a:ea typeface="Syne Bold" pitchFamily="34" charset="-122"/>
                <a:cs typeface="Syne Bold" pitchFamily="34" charset="-120"/>
              </a:rPr>
              <a:t>Conclusion: Charting Your Course with Confidence</a:t>
            </a:r>
            <a:endParaRPr lang="en-US" sz="3750" dirty="0"/>
          </a:p>
        </p:txBody>
      </p:sp>
      <p:sp>
        <p:nvSpPr>
          <p:cNvPr id="3" name="Text 1"/>
          <p:cNvSpPr/>
          <p:nvPr/>
        </p:nvSpPr>
        <p:spPr>
          <a:xfrm>
            <a:off x="837724" y="2531269"/>
            <a:ext cx="12954952" cy="651034"/>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Arimo" pitchFamily="34" charset="0"/>
                <a:ea typeface="Arimo" pitchFamily="34" charset="-122"/>
                <a:cs typeface="Arimo" pitchFamily="34" charset="-120"/>
              </a:rPr>
              <a:t>The "Skill Demand Analysis Dashboard" is more than just a reporting tool; it is a strategic asset for every entry-level job seeker and early-career data professional. By providing clarity on the real-world demands of the job market, it transforms uncertainty into actionable intelligence.</a:t>
            </a:r>
            <a:endParaRPr lang="en-US" sz="1600" dirty="0"/>
          </a:p>
        </p:txBody>
      </p:sp>
      <p:sp>
        <p:nvSpPr>
          <p:cNvPr id="4" name="Text 2"/>
          <p:cNvSpPr/>
          <p:nvPr/>
        </p:nvSpPr>
        <p:spPr>
          <a:xfrm>
            <a:off x="1142881" y="3639979"/>
            <a:ext cx="12649795" cy="325517"/>
          </a:xfrm>
          <a:prstGeom prst="rect">
            <a:avLst/>
          </a:prstGeom>
          <a:noFill/>
          <a:ln/>
        </p:spPr>
        <p:txBody>
          <a:bodyPr wrap="none" lIns="0" tIns="0" rIns="0" bIns="0" rtlCol="0" anchor="t"/>
          <a:lstStyle/>
          <a:p>
            <a:pPr algn="l" indent="0" marL="0">
              <a:lnSpc>
                <a:spcPts val="2550"/>
              </a:lnSpc>
              <a:buNone/>
            </a:pPr>
            <a:r>
              <a:rPr lang="en-US" sz="1600" b="1" dirty="0">
                <a:solidFill>
                  <a:srgbClr val="D9E1FF"/>
                </a:solidFill>
                <a:latin typeface="Arimo" pitchFamily="34" charset="0"/>
                <a:ea typeface="Arimo" pitchFamily="34" charset="-122"/>
                <a:cs typeface="Arimo" pitchFamily="34" charset="-120"/>
              </a:rPr>
              <a:t>"This dashboard helps freshers prioritize skills based on real job market demand."</a:t>
            </a:r>
            <a:endParaRPr lang="en-US" sz="1600" dirty="0"/>
          </a:p>
        </p:txBody>
      </p:sp>
      <p:sp>
        <p:nvSpPr>
          <p:cNvPr id="5" name="Shape 3"/>
          <p:cNvSpPr/>
          <p:nvPr/>
        </p:nvSpPr>
        <p:spPr>
          <a:xfrm>
            <a:off x="837724" y="3411141"/>
            <a:ext cx="22860" cy="783193"/>
          </a:xfrm>
          <a:prstGeom prst="rect">
            <a:avLst/>
          </a:prstGeom>
          <a:solidFill>
            <a:srgbClr val="8061FF"/>
          </a:solidFill>
          <a:ln/>
        </p:spPr>
      </p:sp>
      <p:sp>
        <p:nvSpPr>
          <p:cNvPr id="6" name="Text 4"/>
          <p:cNvSpPr/>
          <p:nvPr/>
        </p:nvSpPr>
        <p:spPr>
          <a:xfrm>
            <a:off x="837724" y="4423172"/>
            <a:ext cx="12954952" cy="651034"/>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Arimo" pitchFamily="34" charset="0"/>
                <a:ea typeface="Arimo" pitchFamily="34" charset="-122"/>
                <a:cs typeface="Arimo" pitchFamily="34" charset="-120"/>
              </a:rPr>
              <a:t>Our rigorous analysis, powered by Python, SQL, and visualized through Power BI, distills complex market trends into simple, understandable insights. It empowers you to:</a:t>
            </a:r>
            <a:endParaRPr lang="en-US" sz="1600" dirty="0"/>
          </a:p>
        </p:txBody>
      </p:sp>
      <p:sp>
        <p:nvSpPr>
          <p:cNvPr id="7" name="Text 5"/>
          <p:cNvSpPr/>
          <p:nvPr/>
        </p:nvSpPr>
        <p:spPr>
          <a:xfrm>
            <a:off x="837724" y="5303044"/>
            <a:ext cx="12954952"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D9E1FF"/>
                </a:solidFill>
                <a:latin typeface="Arimo" pitchFamily="34" charset="0"/>
                <a:ea typeface="Arimo" pitchFamily="34" charset="-122"/>
                <a:cs typeface="Arimo" pitchFamily="34" charset="-120"/>
              </a:rPr>
              <a:t>Focus your learning</a:t>
            </a:r>
            <a:pPr algn="l" indent="0" marL="0">
              <a:lnSpc>
                <a:spcPts val="2550"/>
              </a:lnSpc>
              <a:buNone/>
            </a:pPr>
            <a:r>
              <a:rPr lang="en-US" sz="1600" dirty="0">
                <a:solidFill>
                  <a:srgbClr val="D9E1FF"/>
                </a:solidFill>
                <a:latin typeface="Arimo" pitchFamily="34" charset="0"/>
                <a:ea typeface="Arimo" pitchFamily="34" charset="-122"/>
                <a:cs typeface="Arimo" pitchFamily="34" charset="-120"/>
              </a:rPr>
              <a:t> on the skills that employers actually value, maximizing your return on time and effort.</a:t>
            </a:r>
            <a:endParaRPr lang="en-US" sz="1600" dirty="0"/>
          </a:p>
        </p:txBody>
      </p:sp>
      <p:sp>
        <p:nvSpPr>
          <p:cNvPr id="8" name="Text 6"/>
          <p:cNvSpPr/>
          <p:nvPr/>
        </p:nvSpPr>
        <p:spPr>
          <a:xfrm>
            <a:off x="837724" y="5699760"/>
            <a:ext cx="12954952"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D9E1FF"/>
                </a:solidFill>
                <a:latin typeface="Arimo" pitchFamily="34" charset="0"/>
                <a:ea typeface="Arimo" pitchFamily="34" charset="-122"/>
                <a:cs typeface="Arimo" pitchFamily="34" charset="-120"/>
              </a:rPr>
              <a:t>Build a competitive resume</a:t>
            </a:r>
            <a:pPr algn="l" indent="0" marL="0">
              <a:lnSpc>
                <a:spcPts val="2550"/>
              </a:lnSpc>
              <a:buNone/>
            </a:pPr>
            <a:r>
              <a:rPr lang="en-US" sz="1600" dirty="0">
                <a:solidFill>
                  <a:srgbClr val="D9E1FF"/>
                </a:solidFill>
                <a:latin typeface="Arimo" pitchFamily="34" charset="0"/>
                <a:ea typeface="Arimo" pitchFamily="34" charset="-122"/>
                <a:cs typeface="Arimo" pitchFamily="34" charset="-120"/>
              </a:rPr>
              <a:t> by aligning your technical competencies with industry expectations.</a:t>
            </a:r>
            <a:endParaRPr lang="en-US" sz="1600" dirty="0"/>
          </a:p>
        </p:txBody>
      </p:sp>
      <p:sp>
        <p:nvSpPr>
          <p:cNvPr id="9" name="Text 7"/>
          <p:cNvSpPr/>
          <p:nvPr/>
        </p:nvSpPr>
        <p:spPr>
          <a:xfrm>
            <a:off x="837724" y="6096476"/>
            <a:ext cx="12954952" cy="325517"/>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D9E1FF"/>
                </a:solidFill>
                <a:latin typeface="Arimo" pitchFamily="34" charset="0"/>
                <a:ea typeface="Arimo" pitchFamily="34" charset="-122"/>
                <a:cs typeface="Arimo" pitchFamily="34" charset="-120"/>
              </a:rPr>
              <a:t>Make data-driven career choices</a:t>
            </a:r>
            <a:pPr algn="l" indent="0" marL="0">
              <a:lnSpc>
                <a:spcPts val="2550"/>
              </a:lnSpc>
              <a:buNone/>
            </a:pPr>
            <a:r>
              <a:rPr lang="en-US" sz="1600" dirty="0">
                <a:solidFill>
                  <a:srgbClr val="D9E1FF"/>
                </a:solidFill>
                <a:latin typeface="Arimo" pitchFamily="34" charset="0"/>
                <a:ea typeface="Arimo" pitchFamily="34" charset="-122"/>
                <a:cs typeface="Arimo" pitchFamily="34" charset="-120"/>
              </a:rPr>
              <a:t>, reducing guesswork and increasing the likelihood of securing your desired role.</a:t>
            </a:r>
            <a:endParaRPr lang="en-US" sz="1600" dirty="0"/>
          </a:p>
        </p:txBody>
      </p:sp>
      <p:sp>
        <p:nvSpPr>
          <p:cNvPr id="10" name="Text 8"/>
          <p:cNvSpPr/>
          <p:nvPr/>
        </p:nvSpPr>
        <p:spPr>
          <a:xfrm>
            <a:off x="837724" y="6650831"/>
            <a:ext cx="12954952" cy="651034"/>
          </a:xfrm>
          <a:prstGeom prst="rect">
            <a:avLst/>
          </a:prstGeom>
          <a:noFill/>
          <a:ln/>
        </p:spPr>
        <p:txBody>
          <a:bodyPr wrap="square" lIns="0" tIns="0" rIns="0" bIns="0" rtlCol="0" anchor="t"/>
          <a:lstStyle/>
          <a:p>
            <a:pPr algn="l" indent="0" marL="0">
              <a:lnSpc>
                <a:spcPts val="2550"/>
              </a:lnSpc>
              <a:buNone/>
            </a:pPr>
            <a:r>
              <a:rPr lang="en-US" sz="1600" dirty="0">
                <a:solidFill>
                  <a:srgbClr val="D9E1FF"/>
                </a:solidFill>
                <a:latin typeface="Arimo" pitchFamily="34" charset="0"/>
                <a:ea typeface="Arimo" pitchFamily="34" charset="-122"/>
                <a:cs typeface="Arimo" pitchFamily="34" charset="-120"/>
              </a:rPr>
              <a:t>In an ever-evolving technological landscape, continuous learning and strategic skill development are paramount. This dashboard serves as your compass, guiding you toward a successful and fulfilling career in data. Embrace the power of data to shape your future.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2026-01-06T07:25:01Z</dcterms:created>
  <dcterms:modified xsi:type="dcterms:W3CDTF">2026-01-06T07:25:01Z</dcterms:modified>
</cp:coreProperties>
</file>